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712" r:id="rId2"/>
    <p:sldId id="257" r:id="rId3"/>
    <p:sldId id="1425" r:id="rId4"/>
    <p:sldId id="1442" r:id="rId5"/>
    <p:sldId id="1444" r:id="rId6"/>
    <p:sldId id="1421" r:id="rId7"/>
    <p:sldId id="1443" r:id="rId8"/>
    <p:sldId id="1446" r:id="rId9"/>
    <p:sldId id="1455" r:id="rId10"/>
    <p:sldId id="1436" r:id="rId11"/>
    <p:sldId id="1437" r:id="rId12"/>
    <p:sldId id="1447" r:id="rId13"/>
    <p:sldId id="1451" r:id="rId14"/>
    <p:sldId id="1450" r:id="rId15"/>
    <p:sldId id="1438" r:id="rId16"/>
    <p:sldId id="1452" r:id="rId17"/>
    <p:sldId id="1453" r:id="rId18"/>
    <p:sldId id="1427" r:id="rId19"/>
    <p:sldId id="1419" r:id="rId20"/>
    <p:sldId id="1424" r:id="rId21"/>
    <p:sldId id="1422" r:id="rId22"/>
    <p:sldId id="1454" r:id="rId23"/>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96" autoAdjust="0"/>
    <p:restoredTop sz="60400" autoAdjust="0"/>
  </p:normalViewPr>
  <p:slideViewPr>
    <p:cSldViewPr snapToGrid="0">
      <p:cViewPr varScale="1">
        <p:scale>
          <a:sx n="65" d="100"/>
          <a:sy n="65" d="100"/>
        </p:scale>
        <p:origin x="2202" y="66"/>
      </p:cViewPr>
      <p:guideLst>
        <p:guide orient="horz" pos="2160"/>
        <p:guide pos="3840"/>
      </p:guideLst>
    </p:cSldViewPr>
  </p:slideViewPr>
  <p:outlineViewPr>
    <p:cViewPr>
      <p:scale>
        <a:sx n="33" d="100"/>
        <a:sy n="33" d="100"/>
      </p:scale>
      <p:origin x="0" y="-12558"/>
    </p:cViewPr>
  </p:outlineViewPr>
  <p:notesTextViewPr>
    <p:cViewPr>
      <p:scale>
        <a:sx n="1" d="1"/>
        <a:sy n="1" d="1"/>
      </p:scale>
      <p:origin x="0" y="0"/>
    </p:cViewPr>
  </p:notesTextViewPr>
  <p:sorterViewPr>
    <p:cViewPr>
      <p:scale>
        <a:sx n="100" d="100"/>
        <a:sy n="100" d="100"/>
      </p:scale>
      <p:origin x="0" y="-18696"/>
    </p:cViewPr>
  </p:sorterViewPr>
  <p:notesViewPr>
    <p:cSldViewPr snapToGrid="0">
      <p:cViewPr varScale="1">
        <p:scale>
          <a:sx n="77" d="100"/>
          <a:sy n="77" d="100"/>
        </p:scale>
        <p:origin x="4002"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8056"/>
          </a:xfrm>
          <a:prstGeom prst="rect">
            <a:avLst/>
          </a:prstGeom>
        </p:spPr>
        <p:txBody>
          <a:bodyPr vert="horz" lIns="91294" tIns="45647" rIns="91294" bIns="45647" rtlCol="0"/>
          <a:lstStyle>
            <a:lvl1pPr algn="l">
              <a:defRPr sz="1200"/>
            </a:lvl1pPr>
          </a:lstStyle>
          <a:p>
            <a:endParaRPr lang="de-CH"/>
          </a:p>
        </p:txBody>
      </p:sp>
      <p:sp>
        <p:nvSpPr>
          <p:cNvPr id="3" name="Datumsplatzhalter 2"/>
          <p:cNvSpPr>
            <a:spLocks noGrp="1"/>
          </p:cNvSpPr>
          <p:nvPr>
            <p:ph type="dt" idx="1"/>
          </p:nvPr>
        </p:nvSpPr>
        <p:spPr>
          <a:xfrm>
            <a:off x="3850443" y="0"/>
            <a:ext cx="2945659" cy="498056"/>
          </a:xfrm>
          <a:prstGeom prst="rect">
            <a:avLst/>
          </a:prstGeom>
        </p:spPr>
        <p:txBody>
          <a:bodyPr vert="horz" lIns="91294" tIns="45647" rIns="91294" bIns="45647" rtlCol="0"/>
          <a:lstStyle>
            <a:lvl1pPr algn="r">
              <a:defRPr sz="1200"/>
            </a:lvl1pPr>
          </a:lstStyle>
          <a:p>
            <a:fld id="{B60E0419-A209-45CB-82AA-2441756BDA73}" type="datetimeFigureOut">
              <a:rPr lang="de-CH" smtClean="0"/>
              <a:t>12.09.2023</a:t>
            </a:fld>
            <a:endParaRPr lang="de-CH"/>
          </a:p>
        </p:txBody>
      </p:sp>
      <p:sp>
        <p:nvSpPr>
          <p:cNvPr id="4" name="Folienbildplatzhalt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1294" tIns="45647" rIns="91294" bIns="45647" rtlCol="0" anchor="ctr"/>
          <a:lstStyle/>
          <a:p>
            <a:endParaRPr lang="de-CH"/>
          </a:p>
        </p:txBody>
      </p:sp>
      <p:sp>
        <p:nvSpPr>
          <p:cNvPr id="5" name="Notizenplatzhalter 4"/>
          <p:cNvSpPr>
            <a:spLocks noGrp="1"/>
          </p:cNvSpPr>
          <p:nvPr>
            <p:ph type="body" sz="quarter" idx="3"/>
          </p:nvPr>
        </p:nvSpPr>
        <p:spPr>
          <a:xfrm>
            <a:off x="679768" y="4777195"/>
            <a:ext cx="5438140" cy="3908613"/>
          </a:xfrm>
          <a:prstGeom prst="rect">
            <a:avLst/>
          </a:prstGeom>
        </p:spPr>
        <p:txBody>
          <a:bodyPr vert="horz" lIns="91294" tIns="45647" rIns="91294" bIns="45647"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1" y="9428585"/>
            <a:ext cx="2945659" cy="498055"/>
          </a:xfrm>
          <a:prstGeom prst="rect">
            <a:avLst/>
          </a:prstGeom>
        </p:spPr>
        <p:txBody>
          <a:bodyPr vert="horz" lIns="91294" tIns="45647" rIns="91294" bIns="45647" rtlCol="0" anchor="b"/>
          <a:lstStyle>
            <a:lvl1pPr algn="l">
              <a:defRPr sz="1200"/>
            </a:lvl1pPr>
          </a:lstStyle>
          <a:p>
            <a:endParaRPr lang="de-CH"/>
          </a:p>
        </p:txBody>
      </p:sp>
      <p:sp>
        <p:nvSpPr>
          <p:cNvPr id="7" name="Foliennummernplatzhalter 6"/>
          <p:cNvSpPr>
            <a:spLocks noGrp="1"/>
          </p:cNvSpPr>
          <p:nvPr>
            <p:ph type="sldNum" sz="quarter" idx="5"/>
          </p:nvPr>
        </p:nvSpPr>
        <p:spPr>
          <a:xfrm>
            <a:off x="3850443" y="9428585"/>
            <a:ext cx="2945659" cy="498055"/>
          </a:xfrm>
          <a:prstGeom prst="rect">
            <a:avLst/>
          </a:prstGeom>
        </p:spPr>
        <p:txBody>
          <a:bodyPr vert="horz" lIns="91294" tIns="45647" rIns="91294" bIns="45647" rtlCol="0" anchor="b"/>
          <a:lstStyle>
            <a:lvl1pPr algn="r">
              <a:defRPr sz="1200"/>
            </a:lvl1pPr>
          </a:lstStyle>
          <a:p>
            <a:fld id="{88A7F9B2-0B62-4090-900E-6DCF39A1AFE1}" type="slidenum">
              <a:rPr lang="de-CH" smtClean="0"/>
              <a:t>‹Nr.›</a:t>
            </a:fld>
            <a:endParaRPr lang="de-CH"/>
          </a:p>
        </p:txBody>
      </p:sp>
    </p:spTree>
    <p:extLst>
      <p:ext uri="{BB962C8B-B14F-4D97-AF65-F5344CB8AC3E}">
        <p14:creationId xmlns:p14="http://schemas.microsoft.com/office/powerpoint/2010/main" val="258568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fedlex.admin.ch/eli/cc/2022/491/de#art_19"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fedlex.admin.ch/eli/cc/2022/491/de#art_22"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fedlex.admin.ch/eli/oc/2022/491/de#art_6"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fedlex.admin.ch/eli/oc/2022/491/de#art_6"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fedlex.admin.ch/eli/oc/2022/491/de#art_6"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fedlex.admin.ch/eli/cc/2022/491/de#art_7"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www.fedlex.admin.ch/eli/oc/2022/568/de#art_2" TargetMode="External"/><Relationship Id="rId5" Type="http://schemas.openxmlformats.org/officeDocument/2006/relationships/hyperlink" Target="https://www.fedlex.admin.ch/eli/cc/2022/491/de#art_24" TargetMode="External"/><Relationship Id="rId4" Type="http://schemas.openxmlformats.org/officeDocument/2006/relationships/hyperlink" Target="https://www.fedlex.admin.ch/eli/oc/2022/568/de#art_3"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buFont typeface="Arial" panose="020B0604020202020204" pitchFamily="34" charset="0"/>
              <a:buNone/>
            </a:pPr>
            <a:endParaRPr lang="de-CH" sz="1200" b="0" i="0" u="none" strike="noStrike" baseline="0" dirty="0">
              <a:solidFill>
                <a:srgbClr val="000000"/>
              </a:solidFill>
              <a:latin typeface="Arial" panose="020B0604020202020204" pitchFamily="34" charset="0"/>
            </a:endParaRPr>
          </a:p>
        </p:txBody>
      </p:sp>
      <p:sp>
        <p:nvSpPr>
          <p:cNvPr id="4" name="Foliennummernplatzhalter 3"/>
          <p:cNvSpPr>
            <a:spLocks noGrp="1"/>
          </p:cNvSpPr>
          <p:nvPr>
            <p:ph type="sldNum" sz="quarter" idx="5"/>
          </p:nvPr>
        </p:nvSpPr>
        <p:spPr/>
        <p:txBody>
          <a:bodyPr/>
          <a:lstStyle/>
          <a:p>
            <a:fld id="{88A7F9B2-0B62-4090-900E-6DCF39A1AFE1}" type="slidenum">
              <a:rPr lang="de-CH" smtClean="0"/>
              <a:t>1</a:t>
            </a:fld>
            <a:endParaRPr lang="de-CH"/>
          </a:p>
        </p:txBody>
      </p:sp>
    </p:spTree>
    <p:extLst>
      <p:ext uri="{BB962C8B-B14F-4D97-AF65-F5344CB8AC3E}">
        <p14:creationId xmlns:p14="http://schemas.microsoft.com/office/powerpoint/2010/main" val="813234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10</a:t>
            </a:fld>
            <a:endParaRPr lang="de-CH"/>
          </a:p>
        </p:txBody>
      </p:sp>
    </p:spTree>
    <p:extLst>
      <p:ext uri="{BB962C8B-B14F-4D97-AF65-F5344CB8AC3E}">
        <p14:creationId xmlns:p14="http://schemas.microsoft.com/office/powerpoint/2010/main" val="2697681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11</a:t>
            </a:fld>
            <a:endParaRPr lang="de-CH"/>
          </a:p>
        </p:txBody>
      </p:sp>
    </p:spTree>
    <p:extLst>
      <p:ext uri="{BB962C8B-B14F-4D97-AF65-F5344CB8AC3E}">
        <p14:creationId xmlns:p14="http://schemas.microsoft.com/office/powerpoint/2010/main" val="221119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sz="1200" dirty="0"/>
          </a:p>
          <a:p>
            <a:r>
              <a:rPr lang="de-CH" sz="1200" dirty="0"/>
              <a:t>Besonders schützenswerte Daten:</a:t>
            </a:r>
          </a:p>
          <a:p>
            <a:pPr>
              <a:lnSpc>
                <a:spcPct val="107000"/>
              </a:lnSpc>
              <a:spcAft>
                <a:spcPts val="800"/>
              </a:spcAft>
            </a:pPr>
            <a:r>
              <a:rPr lang="de-CH" sz="1200" dirty="0">
                <a:effectLst/>
                <a:latin typeface="Calibri" panose="020F0502020204030204" pitchFamily="34" charset="0"/>
                <a:ea typeface="Calibri" panose="020F0502020204030204" pitchFamily="34" charset="0"/>
                <a:cs typeface="Calibri" panose="020F0502020204030204" pitchFamily="34" charset="0"/>
              </a:rPr>
              <a:t>c. </a:t>
            </a:r>
            <a:r>
              <a:rPr lang="de-CH" sz="1200" i="1" dirty="0">
                <a:effectLst/>
                <a:latin typeface="Calibri" panose="020F0502020204030204" pitchFamily="34" charset="0"/>
                <a:ea typeface="Calibri" panose="020F0502020204030204" pitchFamily="34" charset="0"/>
                <a:cs typeface="Calibri" panose="020F0502020204030204" pitchFamily="34" charset="0"/>
              </a:rPr>
              <a:t>besonders schützenswerte Personendaten:</a:t>
            </a:r>
            <a:endParaRPr lang="de-CH"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Calibri" panose="020F0502020204030204" pitchFamily="34" charset="0"/>
                <a:ea typeface="Calibri" panose="020F0502020204030204" pitchFamily="34" charset="0"/>
                <a:cs typeface="Calibri" panose="020F0502020204030204" pitchFamily="34" charset="0"/>
              </a:rPr>
              <a:t>1. Daten über religiöse, weltanschauliche, politische oder gewerkschaftliche Ansichten oder Tätigkeiten,</a:t>
            </a:r>
            <a:endParaRPr lang="de-CH"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Calibri" panose="020F0502020204030204" pitchFamily="34" charset="0"/>
                <a:ea typeface="Calibri" panose="020F0502020204030204" pitchFamily="34" charset="0"/>
                <a:cs typeface="Calibri" panose="020F0502020204030204" pitchFamily="34" charset="0"/>
              </a:rPr>
              <a:t>2. Daten über die Gesundheit, die Intimsphäre oder die Zugehörigkeit zu einer Rasse oder Ethnie,</a:t>
            </a:r>
            <a:endParaRPr lang="de-CH"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Calibri" panose="020F0502020204030204" pitchFamily="34" charset="0"/>
                <a:ea typeface="Calibri" panose="020F0502020204030204" pitchFamily="34" charset="0"/>
                <a:cs typeface="Calibri" panose="020F0502020204030204" pitchFamily="34" charset="0"/>
              </a:rPr>
              <a:t>3. genetische Daten,</a:t>
            </a:r>
            <a:endParaRPr lang="de-CH"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Calibri" panose="020F0502020204030204" pitchFamily="34" charset="0"/>
                <a:ea typeface="Calibri" panose="020F0502020204030204" pitchFamily="34" charset="0"/>
                <a:cs typeface="Calibri" panose="020F0502020204030204" pitchFamily="34" charset="0"/>
              </a:rPr>
              <a:t>4. biometrische Daten, die eine natürliche Person eindeutig identifizieren,</a:t>
            </a:r>
            <a:endParaRPr lang="de-CH"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Calibri" panose="020F0502020204030204" pitchFamily="34" charset="0"/>
                <a:ea typeface="Calibri" panose="020F0502020204030204" pitchFamily="34" charset="0"/>
                <a:cs typeface="Calibri" panose="020F0502020204030204" pitchFamily="34" charset="0"/>
              </a:rPr>
              <a:t>5. Daten über verwaltungs- und strafrechtliche Verfolgungen oder Sanktionen,</a:t>
            </a:r>
            <a:endParaRPr lang="de-CH"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Calibri" panose="020F0502020204030204" pitchFamily="34" charset="0"/>
                <a:ea typeface="Calibri" panose="020F0502020204030204" pitchFamily="34" charset="0"/>
                <a:cs typeface="Calibri" panose="020F0502020204030204" pitchFamily="34" charset="0"/>
              </a:rPr>
              <a:t>6. Daten über Massnahmen der sozialen Hilfe;</a:t>
            </a:r>
            <a:endParaRPr lang="de-CH"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sz="1200" dirty="0"/>
          </a:p>
          <a:p>
            <a:pPr marL="0" indent="0">
              <a:buNone/>
            </a:pPr>
            <a:r>
              <a:rPr lang="de-DE" sz="1200" dirty="0"/>
              <a:t>Was ist der </a:t>
            </a:r>
            <a:r>
              <a:rPr lang="de-DE" sz="1200" b="1" dirty="0"/>
              <a:t>Nutzen</a:t>
            </a:r>
            <a:r>
              <a:rPr lang="de-DE" sz="1200" dirty="0"/>
              <a:t> des Verarbeitungsverzeichnisses?</a:t>
            </a:r>
          </a:p>
          <a:p>
            <a:pPr marL="171450" indent="-171450">
              <a:buFont typeface="Arial" panose="020B0604020202020204" pitchFamily="34" charset="0"/>
              <a:buChar char="•"/>
            </a:pPr>
            <a:r>
              <a:rPr lang="de-DE" sz="1200" dirty="0"/>
              <a:t>Erfüllung gesetzlicher Vorschriften (</a:t>
            </a:r>
            <a:r>
              <a:rPr lang="de-DE" sz="1200" dirty="0" err="1"/>
              <a:t>nDSG</a:t>
            </a:r>
            <a:r>
              <a:rPr lang="de-DE" sz="1200" dirty="0"/>
              <a:t> und DSGVO)</a:t>
            </a:r>
          </a:p>
          <a:p>
            <a:pPr marL="171450" indent="-171450">
              <a:buFont typeface="Arial" panose="020B0604020202020204" pitchFamily="34" charset="0"/>
              <a:buChar char="•"/>
            </a:pPr>
            <a:r>
              <a:rPr lang="de-DE" sz="1200" dirty="0"/>
              <a:t>Grundlage für die Führung des Datenschutzes</a:t>
            </a:r>
          </a:p>
          <a:p>
            <a:pPr marL="171450" indent="-171450">
              <a:buFont typeface="Arial" panose="020B0604020202020204" pitchFamily="34" charset="0"/>
              <a:buChar char="•"/>
            </a:pPr>
            <a:r>
              <a:rPr lang="de-DE" sz="1200" dirty="0"/>
              <a:t>Grundlage für das Risikomanagement</a:t>
            </a:r>
          </a:p>
          <a:p>
            <a:pPr marL="171450" indent="-171450">
              <a:buFont typeface="Arial" panose="020B0604020202020204" pitchFamily="34" charset="0"/>
              <a:buChar char="•"/>
            </a:pPr>
            <a:r>
              <a:rPr lang="de-DE" sz="1200" dirty="0"/>
              <a:t>Eindeutige Festlegung des verantwortlichen Dateneigners</a:t>
            </a:r>
          </a:p>
          <a:p>
            <a:pPr marL="171450" indent="-171450">
              <a:buFont typeface="Arial" panose="020B0604020202020204" pitchFamily="34" charset="0"/>
              <a:buChar char="•"/>
            </a:pPr>
            <a:r>
              <a:rPr lang="de-DE" sz="1200" dirty="0"/>
              <a:t>Eindeutige Festlegung des Verarbeitungszwecks</a:t>
            </a:r>
          </a:p>
          <a:p>
            <a:pPr marL="171450" indent="-171450">
              <a:buFont typeface="Arial" panose="020B0604020202020204" pitchFamily="34" charset="0"/>
              <a:buChar char="•"/>
            </a:pPr>
            <a:r>
              <a:rPr lang="de-DE" sz="1200" dirty="0"/>
              <a:t>Festlegung des erlaubten Rahmens der Bearbeitung</a:t>
            </a:r>
          </a:p>
          <a:p>
            <a:pPr marL="171450" indent="-171450">
              <a:buFont typeface="Arial" panose="020B0604020202020204" pitchFamily="34" charset="0"/>
              <a:buChar char="•"/>
            </a:pPr>
            <a:r>
              <a:rPr lang="de-DE" sz="1200" dirty="0"/>
              <a:t>Erkennen von rechtswidrigen Datenverarbeitungen</a:t>
            </a:r>
          </a:p>
          <a:p>
            <a:pPr marL="171450" indent="-171450">
              <a:buFont typeface="Arial" panose="020B0604020202020204" pitchFamily="34" charset="0"/>
              <a:buChar char="•"/>
            </a:pPr>
            <a:r>
              <a:rPr lang="de-DE" sz="1200" dirty="0"/>
              <a:t>Erkennen unwirtschaftlicher </a:t>
            </a:r>
            <a:r>
              <a:rPr lang="de-DE" sz="1200" dirty="0" err="1"/>
              <a:t>Doppelspurigkeiten</a:t>
            </a:r>
            <a:endParaRPr lang="de-DE" sz="1200" dirty="0"/>
          </a:p>
          <a:p>
            <a:pPr marL="171450" indent="-171450">
              <a:buFont typeface="Arial" panose="020B0604020202020204" pitchFamily="34" charset="0"/>
              <a:buChar char="•"/>
            </a:pPr>
            <a:r>
              <a:rPr lang="de-DE" sz="1200" dirty="0"/>
              <a:t>Feststellung und Klärung "wilder" Datenverarbeitungen</a:t>
            </a:r>
          </a:p>
          <a:p>
            <a:endParaRPr lang="de-CH" sz="1200" dirty="0"/>
          </a:p>
        </p:txBody>
      </p:sp>
      <p:sp>
        <p:nvSpPr>
          <p:cNvPr id="4" name="Foliennummernplatzhalter 3"/>
          <p:cNvSpPr>
            <a:spLocks noGrp="1"/>
          </p:cNvSpPr>
          <p:nvPr>
            <p:ph type="sldNum" sz="quarter" idx="5"/>
          </p:nvPr>
        </p:nvSpPr>
        <p:spPr/>
        <p:txBody>
          <a:bodyPr/>
          <a:lstStyle/>
          <a:p>
            <a:fld id="{88A7F9B2-0B62-4090-900E-6DCF39A1AFE1}" type="slidenum">
              <a:rPr lang="de-CH" smtClean="0"/>
              <a:t>12</a:t>
            </a:fld>
            <a:endParaRPr lang="de-CH"/>
          </a:p>
        </p:txBody>
      </p:sp>
    </p:spTree>
    <p:extLst>
      <p:ext uri="{BB962C8B-B14F-4D97-AF65-F5344CB8AC3E}">
        <p14:creationId xmlns:p14="http://schemas.microsoft.com/office/powerpoint/2010/main" val="553051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b="1" u="sng" dirty="0">
                <a:solidFill>
                  <a:srgbClr val="006699"/>
                </a:solidFill>
                <a:effectLst/>
                <a:latin typeface="+mn-lt"/>
                <a:ea typeface="Times New Roman" panose="02020603050405020304" pitchFamily="18" charset="0"/>
                <a:hlinkClick r:id="rId3"/>
              </a:rPr>
              <a:t>Art. 19 Informationspflicht bei der Beschaffung von Personendaten</a:t>
            </a:r>
            <a:endParaRPr lang="de-CH" sz="1200" b="1" dirty="0">
              <a:effectLst/>
              <a:latin typeface="+mn-lt"/>
              <a:ea typeface="Times New Roman" panose="02020603050405020304" pitchFamily="18" charset="0"/>
            </a:endParaRPr>
          </a:p>
          <a:p>
            <a:r>
              <a:rPr lang="de-CH" sz="1200" baseline="30000" dirty="0">
                <a:effectLst/>
                <a:latin typeface="+mn-lt"/>
                <a:ea typeface="Times New Roman" panose="02020603050405020304" pitchFamily="18" charset="0"/>
              </a:rPr>
              <a:t>1</a:t>
            </a:r>
            <a:r>
              <a:rPr lang="de-CH" sz="1200" b="1" dirty="0">
                <a:effectLst/>
                <a:latin typeface="+mn-lt"/>
                <a:ea typeface="Times New Roman" panose="02020603050405020304" pitchFamily="18" charset="0"/>
              </a:rPr>
              <a:t> Der Verantwortliche </a:t>
            </a:r>
            <a:r>
              <a:rPr lang="de-CH" sz="1200" b="1" dirty="0">
                <a:effectLst/>
                <a:highlight>
                  <a:srgbClr val="C0C0C0"/>
                </a:highlight>
                <a:latin typeface="+mn-lt"/>
                <a:ea typeface="Times New Roman" panose="02020603050405020304" pitchFamily="18" charset="0"/>
              </a:rPr>
              <a:t>informiert die betroffene Person angemessen über die Beschaffung von Personendaten</a:t>
            </a:r>
            <a:r>
              <a:rPr lang="de-CH" sz="1200" b="1" dirty="0">
                <a:effectLst/>
                <a:latin typeface="+mn-lt"/>
                <a:ea typeface="Times New Roman" panose="02020603050405020304" pitchFamily="18" charset="0"/>
              </a:rPr>
              <a:t>; diese Informationspflicht gilt auch, wenn die Daten nicht bei der betroffenen Person beschafft werden.</a:t>
            </a:r>
          </a:p>
          <a:p>
            <a:r>
              <a:rPr lang="de-CH" sz="1200" baseline="30000" dirty="0">
                <a:effectLst/>
                <a:latin typeface="+mn-lt"/>
                <a:ea typeface="Times New Roman" panose="02020603050405020304" pitchFamily="18" charset="0"/>
              </a:rPr>
              <a:t>2</a:t>
            </a:r>
            <a:r>
              <a:rPr lang="de-CH" sz="1200" dirty="0">
                <a:effectLst/>
                <a:latin typeface="+mn-lt"/>
                <a:ea typeface="Times New Roman" panose="02020603050405020304" pitchFamily="18" charset="0"/>
              </a:rPr>
              <a:t> Er teilt der betroffenen Person bei der Beschaffung diejenigen Informationen mit, die erforderlich sind, damit sie ihre Rechte nach diesem Gesetz geltend machen kann und eine transparente Datenbearbeitung gewährleistet ist; er teilt ihr mindestens mit:</a:t>
            </a: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a. die Identität und die Kontaktdaten des Verantwortlichen;</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b. den Bearbeitungszweck;</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c. gegebenenfalls die Empfängerinnen und Empfänger oder die Kategorien von Empfängerinnen und Empfängern, denen Personendaten bekanntgegeben werden.</a:t>
            </a:r>
            <a:endParaRPr lang="de-CH" sz="1200" dirty="0">
              <a:effectLst/>
              <a:latin typeface="+mn-lt"/>
              <a:ea typeface="Calibri" panose="020F0502020204030204" pitchFamily="34" charset="0"/>
              <a:cs typeface="Times New Roman" panose="02020603050405020304" pitchFamily="18" charset="0"/>
            </a:endParaRPr>
          </a:p>
          <a:p>
            <a:r>
              <a:rPr lang="de-CH" sz="1200" baseline="30000" dirty="0">
                <a:effectLst/>
                <a:latin typeface="+mn-lt"/>
                <a:ea typeface="Times New Roman" panose="02020603050405020304" pitchFamily="18" charset="0"/>
              </a:rPr>
              <a:t>3</a:t>
            </a:r>
            <a:r>
              <a:rPr lang="de-CH" sz="1200" dirty="0">
                <a:effectLst/>
                <a:latin typeface="+mn-lt"/>
                <a:ea typeface="Times New Roman" panose="02020603050405020304" pitchFamily="18" charset="0"/>
              </a:rPr>
              <a:t> Werden die Daten nicht bei der betroffenen Person beschafft, so teilt er ihr zudem die Kategorien der bearbeiteten Personendaten mit.</a:t>
            </a:r>
          </a:p>
          <a:p>
            <a:r>
              <a:rPr lang="de-CH" sz="1200" baseline="30000" dirty="0">
                <a:effectLst/>
                <a:latin typeface="+mn-lt"/>
                <a:ea typeface="Times New Roman" panose="02020603050405020304" pitchFamily="18" charset="0"/>
              </a:rPr>
              <a:t>4</a:t>
            </a:r>
            <a:r>
              <a:rPr lang="de-CH" sz="1200" dirty="0">
                <a:effectLst/>
                <a:latin typeface="+mn-lt"/>
                <a:ea typeface="Times New Roman" panose="02020603050405020304" pitchFamily="18" charset="0"/>
              </a:rPr>
              <a:t> Werden die Personendaten ins Ausland bekanntgegeben, so teilt er der betroffenen Person auch den Staat oder das internationale Organ und gegebenenfalls die Garantien nach Artikel 16 Absatz 2 oder die Anwendung einer Ausnahme nach Artikel 17 mit.</a:t>
            </a:r>
          </a:p>
          <a:p>
            <a:r>
              <a:rPr lang="de-CH" sz="1200" baseline="30000" dirty="0">
                <a:effectLst/>
                <a:latin typeface="+mn-lt"/>
                <a:ea typeface="Times New Roman" panose="02020603050405020304" pitchFamily="18" charset="0"/>
              </a:rPr>
              <a:t>5</a:t>
            </a:r>
            <a:r>
              <a:rPr lang="de-CH" sz="1200" dirty="0">
                <a:effectLst/>
                <a:latin typeface="+mn-lt"/>
                <a:ea typeface="Times New Roman" panose="02020603050405020304" pitchFamily="18" charset="0"/>
              </a:rPr>
              <a:t> Werden die Daten nicht bei der betroffenen Person beschafft, so teilt er ihr die Informationen nach den Absätzen 2–4 spätestens einen Monat, nachdem er die Daten erhalten hat, mit. Gibt der Verantwortliche die Personendaten vor Ablauf dieser Frist bekannt, so informiert er die betroffene Person spätestens im Zeitpunkt der Bekanntgabe.</a:t>
            </a:r>
          </a:p>
          <a:p>
            <a:endParaRPr lang="de-DE" sz="1200" b="1" dirty="0">
              <a:latin typeface="+mn-lt"/>
            </a:endParaRPr>
          </a:p>
          <a:p>
            <a:endParaRPr lang="de-DE" sz="1200" b="1" dirty="0">
              <a:latin typeface="+mn-lt"/>
            </a:endParaRPr>
          </a:p>
          <a:p>
            <a:endParaRPr lang="de-DE" sz="1200" b="1" dirty="0">
              <a:latin typeface="+mn-lt"/>
            </a:endParaRPr>
          </a:p>
          <a:p>
            <a:r>
              <a:rPr lang="de-CH" sz="1200" b="1" u="sng" dirty="0">
                <a:solidFill>
                  <a:srgbClr val="006699"/>
                </a:solidFill>
                <a:effectLst/>
                <a:latin typeface="+mn-lt"/>
                <a:ea typeface="Times New Roman" panose="02020603050405020304" pitchFamily="18" charset="0"/>
                <a:hlinkClick r:id="rId4"/>
              </a:rPr>
              <a:t>Art. 22 Datenschutz-Folgenabschätzung</a:t>
            </a:r>
            <a:endParaRPr lang="de-CH" sz="1200" b="1" dirty="0">
              <a:effectLst/>
              <a:latin typeface="+mn-lt"/>
              <a:ea typeface="Times New Roman" panose="02020603050405020304" pitchFamily="18" charset="0"/>
            </a:endParaRPr>
          </a:p>
          <a:p>
            <a:r>
              <a:rPr lang="de-CH" sz="1200" baseline="30000" dirty="0">
                <a:effectLst/>
                <a:latin typeface="+mn-lt"/>
                <a:ea typeface="Times New Roman" panose="02020603050405020304" pitchFamily="18" charset="0"/>
              </a:rPr>
              <a:t>1</a:t>
            </a:r>
            <a:r>
              <a:rPr lang="de-CH" sz="1200" dirty="0">
                <a:effectLst/>
                <a:latin typeface="+mn-lt"/>
                <a:ea typeface="Times New Roman" panose="02020603050405020304" pitchFamily="18" charset="0"/>
              </a:rPr>
              <a:t> Der Verantwortliche erstellt vorgängig eine </a:t>
            </a:r>
            <a:endParaRPr lang="de-CH" sz="1200" b="1" dirty="0">
              <a:effectLst/>
              <a:latin typeface="+mn-lt"/>
              <a:ea typeface="Times New Roman" panose="02020603050405020304" pitchFamily="18" charset="0"/>
            </a:endParaRPr>
          </a:p>
          <a:p>
            <a:r>
              <a:rPr lang="de-CH" sz="1200" dirty="0">
                <a:effectLst/>
                <a:latin typeface="+mn-lt"/>
                <a:ea typeface="Times New Roman" panose="02020603050405020304" pitchFamily="18" charset="0"/>
              </a:rPr>
              <a:t>kann. Sind mehrere ähnliche Bearbeitungsvorgänge geplant, so kann eine gemeinsame Abschätzung erstellt werden.</a:t>
            </a:r>
          </a:p>
          <a:p>
            <a:r>
              <a:rPr lang="de-CH" sz="1200" baseline="30000" dirty="0">
                <a:effectLst/>
                <a:latin typeface="+mn-lt"/>
                <a:ea typeface="Times New Roman" panose="02020603050405020304" pitchFamily="18" charset="0"/>
              </a:rPr>
              <a:t>2</a:t>
            </a:r>
            <a:r>
              <a:rPr lang="de-CH" sz="1200" dirty="0">
                <a:effectLst/>
                <a:latin typeface="+mn-lt"/>
                <a:ea typeface="Times New Roman" panose="02020603050405020304" pitchFamily="18" charset="0"/>
              </a:rPr>
              <a:t> Das hohe Risiko ergibt sich, insbesondere bei Verwendung neuer Technologien, aus der Art, dem Umfang, den Umständen und dem Zweck der Bearbeitung. Es liegt namentlich vor:</a:t>
            </a:r>
          </a:p>
          <a:p>
            <a:pPr marL="180340">
              <a:lnSpc>
                <a:spcPct val="107000"/>
              </a:lnSpc>
              <a:spcAft>
                <a:spcPts val="800"/>
              </a:spcAft>
            </a:pPr>
            <a:r>
              <a:rPr lang="de-CH" sz="1200" dirty="0">
                <a:effectLst/>
                <a:latin typeface="+mn-lt"/>
                <a:ea typeface="Calibri" panose="020F0502020204030204" pitchFamily="34" charset="0"/>
                <a:cs typeface="Calibri" panose="020F0502020204030204" pitchFamily="34" charset="0"/>
              </a:rPr>
              <a:t>a. bei der umfangreichen Bearbeitung besonders schützenswerter Personendaten;</a:t>
            </a:r>
            <a:endParaRPr lang="de-CH" sz="1200" dirty="0">
              <a:effectLst/>
              <a:latin typeface="+mn-lt"/>
              <a:ea typeface="Calibri" panose="020F0502020204030204" pitchFamily="34" charset="0"/>
              <a:cs typeface="Times New Roman" panose="02020603050405020304" pitchFamily="18" charset="0"/>
            </a:endParaRPr>
          </a:p>
          <a:p>
            <a:pPr marL="180340">
              <a:lnSpc>
                <a:spcPct val="107000"/>
              </a:lnSpc>
              <a:spcAft>
                <a:spcPts val="800"/>
              </a:spcAft>
            </a:pPr>
            <a:r>
              <a:rPr lang="de-CH" sz="1200" dirty="0">
                <a:effectLst/>
                <a:latin typeface="+mn-lt"/>
                <a:ea typeface="Calibri" panose="020F0502020204030204" pitchFamily="34" charset="0"/>
                <a:cs typeface="Calibri" panose="020F0502020204030204" pitchFamily="34" charset="0"/>
              </a:rPr>
              <a:t>b. wenn systematisch umfangreiche öffentliche Bereiche überwacht werden.</a:t>
            </a:r>
            <a:endParaRPr lang="de-CH" sz="1200" dirty="0">
              <a:effectLst/>
              <a:latin typeface="+mn-lt"/>
              <a:ea typeface="Calibri" panose="020F0502020204030204" pitchFamily="34" charset="0"/>
              <a:cs typeface="Times New Roman" panose="02020603050405020304" pitchFamily="18" charset="0"/>
            </a:endParaRPr>
          </a:p>
          <a:p>
            <a:r>
              <a:rPr lang="de-CH" sz="1200" baseline="30000" dirty="0">
                <a:effectLst/>
                <a:latin typeface="+mn-lt"/>
                <a:ea typeface="Times New Roman" panose="02020603050405020304" pitchFamily="18" charset="0"/>
              </a:rPr>
              <a:t>3</a:t>
            </a:r>
            <a:r>
              <a:rPr lang="de-CH" sz="1200" dirty="0">
                <a:effectLst/>
                <a:latin typeface="+mn-lt"/>
                <a:ea typeface="Times New Roman" panose="02020603050405020304" pitchFamily="18" charset="0"/>
              </a:rPr>
              <a:t> Die Datenschutz-Folgenabschätzung enthält </a:t>
            </a: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eine Beschreibung der geplanten Bearbeitung, </a:t>
            </a: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eine Bewertung der Risiken für die Persönlichkeit oder die Grundrechte der betroffenen Person sowie </a:t>
            </a: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die Massnahmen zum Schutz der Persönlichkeit und der Grundrechte.</a:t>
            </a:r>
          </a:p>
          <a:p>
            <a:r>
              <a:rPr lang="de-CH" sz="1200" baseline="30000" dirty="0">
                <a:effectLst/>
                <a:latin typeface="+mn-lt"/>
                <a:ea typeface="Times New Roman" panose="02020603050405020304" pitchFamily="18" charset="0"/>
              </a:rPr>
              <a:t>4</a:t>
            </a:r>
            <a:r>
              <a:rPr lang="de-CH" sz="1200" dirty="0">
                <a:effectLst/>
                <a:latin typeface="+mn-lt"/>
                <a:ea typeface="Times New Roman" panose="02020603050405020304" pitchFamily="18" charset="0"/>
              </a:rPr>
              <a:t> Von der Erstellung einer Datenschutz-Folgenabschätzung ausgenommen sind private Verantwortliche, wenn sie gesetzlich zur Bearbeitung der Daten verpflichtet sind.</a:t>
            </a:r>
          </a:p>
          <a:p>
            <a:r>
              <a:rPr lang="de-CH" sz="1200" baseline="30000" dirty="0">
                <a:effectLst/>
                <a:latin typeface="+mn-lt"/>
                <a:ea typeface="Times New Roman" panose="02020603050405020304" pitchFamily="18" charset="0"/>
              </a:rPr>
              <a:t>5</a:t>
            </a:r>
            <a:r>
              <a:rPr lang="de-CH" sz="1200" dirty="0">
                <a:effectLst/>
                <a:latin typeface="+mn-lt"/>
                <a:ea typeface="Times New Roman" panose="02020603050405020304" pitchFamily="18" charset="0"/>
              </a:rPr>
              <a:t> Der private Verantwortliche kann von der Erstellung einer Datenschutz-Folgenabschätzung absehen, wenn er ein System, ein Produkt oder eine Dienstleistung einsetzt, das oder die für die vorgesehene Verwendung nach Artikel 13 zertifiziert ist, oder wenn er einen Verhaltenskodex nach Artikel 11 einhält, der die folgenden Voraussetzungen erfüllt:</a:t>
            </a: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a. Der Verhaltenskodex beruht auf einer Datenschutz-Folgenabschätzung.</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b. Er sieht Massnahmen zum Schutz der Persönlichkeit und der Grundrechte der betroffenen Person vor.</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c. Er wurde dem EDÖB vorgelegt.</a:t>
            </a:r>
            <a:endParaRPr lang="de-CH" sz="1200" dirty="0">
              <a:effectLst/>
              <a:latin typeface="+mn-lt"/>
              <a:ea typeface="Calibri" panose="020F0502020204030204" pitchFamily="34" charset="0"/>
              <a:cs typeface="Times New Roman" panose="02020603050405020304" pitchFamily="18" charset="0"/>
            </a:endParaRPr>
          </a:p>
          <a:p>
            <a:endParaRPr lang="de-DE" sz="1200" b="1" dirty="0">
              <a:latin typeface="+mn-lt"/>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c. </a:t>
            </a:r>
            <a:r>
              <a:rPr lang="de-CH" sz="1200" i="1" dirty="0">
                <a:effectLst/>
                <a:latin typeface="+mn-lt"/>
                <a:ea typeface="Calibri" panose="020F0502020204030204" pitchFamily="34" charset="0"/>
                <a:cs typeface="Calibri" panose="020F0502020204030204" pitchFamily="34" charset="0"/>
              </a:rPr>
              <a:t>besonders schützenswerte Personendaten:</a:t>
            </a:r>
            <a:endParaRPr lang="de-CH" sz="1200" dirty="0">
              <a:effectLst/>
              <a:latin typeface="+mn-lt"/>
              <a:ea typeface="Calibri" panose="020F0502020204030204" pitchFamily="34" charset="0"/>
              <a:cs typeface="Times New Roman" panose="02020603050405020304" pitchFamily="18" charset="0"/>
            </a:endParaRPr>
          </a:p>
          <a:p>
            <a:pPr marL="180340">
              <a:lnSpc>
                <a:spcPct val="107000"/>
              </a:lnSpc>
              <a:spcAft>
                <a:spcPts val="800"/>
              </a:spcAft>
            </a:pPr>
            <a:r>
              <a:rPr lang="de-CH" sz="1200" dirty="0">
                <a:effectLst/>
                <a:latin typeface="+mn-lt"/>
                <a:ea typeface="Calibri" panose="020F0502020204030204" pitchFamily="34" charset="0"/>
                <a:cs typeface="Calibri" panose="020F0502020204030204" pitchFamily="34" charset="0"/>
              </a:rPr>
              <a:t>1. Daten über religiöse, weltanschauliche, politische oder gewerkschaftliche Ansichten oder Tätigkeiten,</a:t>
            </a:r>
            <a:endParaRPr lang="de-CH" sz="1200" dirty="0">
              <a:effectLst/>
              <a:latin typeface="+mn-lt"/>
              <a:ea typeface="Calibri" panose="020F0502020204030204" pitchFamily="34" charset="0"/>
              <a:cs typeface="Times New Roman" panose="02020603050405020304" pitchFamily="18" charset="0"/>
            </a:endParaRPr>
          </a:p>
          <a:p>
            <a:pPr marL="180340">
              <a:lnSpc>
                <a:spcPct val="107000"/>
              </a:lnSpc>
              <a:spcAft>
                <a:spcPts val="800"/>
              </a:spcAft>
            </a:pPr>
            <a:r>
              <a:rPr lang="de-CH" sz="1200" dirty="0">
                <a:effectLst/>
                <a:latin typeface="+mn-lt"/>
                <a:ea typeface="Calibri" panose="020F0502020204030204" pitchFamily="34" charset="0"/>
                <a:cs typeface="Calibri" panose="020F0502020204030204" pitchFamily="34" charset="0"/>
              </a:rPr>
              <a:t>2. Daten über die Gesundheit, die Intimsphäre oder die Zugehörigkeit zu einer Rasse oder Ethnie,</a:t>
            </a:r>
            <a:endParaRPr lang="de-CH" sz="1200" dirty="0">
              <a:effectLst/>
              <a:latin typeface="+mn-lt"/>
              <a:ea typeface="Calibri" panose="020F0502020204030204" pitchFamily="34" charset="0"/>
              <a:cs typeface="Times New Roman" panose="02020603050405020304" pitchFamily="18" charset="0"/>
            </a:endParaRPr>
          </a:p>
          <a:p>
            <a:pPr marL="180340">
              <a:lnSpc>
                <a:spcPct val="107000"/>
              </a:lnSpc>
              <a:spcAft>
                <a:spcPts val="800"/>
              </a:spcAft>
            </a:pPr>
            <a:r>
              <a:rPr lang="de-CH" sz="1200" dirty="0">
                <a:effectLst/>
                <a:latin typeface="+mn-lt"/>
                <a:ea typeface="Calibri" panose="020F0502020204030204" pitchFamily="34" charset="0"/>
                <a:cs typeface="Calibri" panose="020F0502020204030204" pitchFamily="34" charset="0"/>
              </a:rPr>
              <a:t>3. genetische Daten,</a:t>
            </a:r>
            <a:endParaRPr lang="de-CH" sz="1200" dirty="0">
              <a:effectLst/>
              <a:latin typeface="+mn-lt"/>
              <a:ea typeface="Calibri" panose="020F0502020204030204" pitchFamily="34" charset="0"/>
              <a:cs typeface="Times New Roman" panose="02020603050405020304" pitchFamily="18" charset="0"/>
            </a:endParaRPr>
          </a:p>
          <a:p>
            <a:pPr marL="180340">
              <a:lnSpc>
                <a:spcPct val="107000"/>
              </a:lnSpc>
              <a:spcAft>
                <a:spcPts val="800"/>
              </a:spcAft>
            </a:pPr>
            <a:r>
              <a:rPr lang="de-CH" sz="1200" dirty="0">
                <a:effectLst/>
                <a:latin typeface="+mn-lt"/>
                <a:ea typeface="Calibri" panose="020F0502020204030204" pitchFamily="34" charset="0"/>
                <a:cs typeface="Calibri" panose="020F0502020204030204" pitchFamily="34" charset="0"/>
              </a:rPr>
              <a:t>4. biometrische Daten, die eine natürliche Person eindeutig identifizieren,</a:t>
            </a:r>
            <a:endParaRPr lang="de-CH" sz="1200" dirty="0">
              <a:effectLst/>
              <a:latin typeface="+mn-lt"/>
              <a:ea typeface="Calibri" panose="020F0502020204030204" pitchFamily="34" charset="0"/>
              <a:cs typeface="Times New Roman" panose="02020603050405020304" pitchFamily="18" charset="0"/>
            </a:endParaRPr>
          </a:p>
          <a:p>
            <a:pPr marL="180340">
              <a:lnSpc>
                <a:spcPct val="107000"/>
              </a:lnSpc>
              <a:spcAft>
                <a:spcPts val="800"/>
              </a:spcAft>
            </a:pPr>
            <a:r>
              <a:rPr lang="de-CH" sz="1200" dirty="0">
                <a:effectLst/>
                <a:latin typeface="+mn-lt"/>
                <a:ea typeface="Calibri" panose="020F0502020204030204" pitchFamily="34" charset="0"/>
                <a:cs typeface="Calibri" panose="020F0502020204030204" pitchFamily="34" charset="0"/>
              </a:rPr>
              <a:t>5. Daten über verwaltungs- und strafrechtliche Verfolgungen oder Sanktionen,</a:t>
            </a:r>
            <a:endParaRPr lang="de-CH" sz="1200" dirty="0">
              <a:effectLst/>
              <a:latin typeface="+mn-lt"/>
              <a:ea typeface="Calibri" panose="020F0502020204030204" pitchFamily="34" charset="0"/>
              <a:cs typeface="Times New Roman" panose="02020603050405020304" pitchFamily="18" charset="0"/>
            </a:endParaRPr>
          </a:p>
          <a:p>
            <a:pPr marL="180340">
              <a:lnSpc>
                <a:spcPct val="107000"/>
              </a:lnSpc>
              <a:spcAft>
                <a:spcPts val="800"/>
              </a:spcAft>
            </a:pPr>
            <a:r>
              <a:rPr lang="de-CH" sz="1200" dirty="0">
                <a:effectLst/>
                <a:latin typeface="+mn-lt"/>
                <a:ea typeface="Calibri" panose="020F0502020204030204" pitchFamily="34" charset="0"/>
                <a:cs typeface="Calibri" panose="020F0502020204030204" pitchFamily="34" charset="0"/>
              </a:rPr>
              <a:t>6. Daten über Massnahmen der sozialen Hilfe;</a:t>
            </a:r>
          </a:p>
          <a:p>
            <a:pPr marL="180340">
              <a:lnSpc>
                <a:spcPct val="107000"/>
              </a:lnSpc>
              <a:spcAft>
                <a:spcPts val="800"/>
              </a:spcAft>
            </a:pPr>
            <a:endParaRPr lang="de-CH" sz="1200" dirty="0">
              <a:effectLst/>
              <a:latin typeface="+mn-lt"/>
              <a:ea typeface="Calibri" panose="020F0502020204030204" pitchFamily="34" charset="0"/>
              <a:cs typeface="Calibri" panose="020F0502020204030204" pitchFamily="34" charset="0"/>
            </a:endParaRPr>
          </a:p>
          <a:p>
            <a:pPr marL="0" indent="0">
              <a:lnSpc>
                <a:spcPct val="115000"/>
              </a:lnSpc>
              <a:spcAft>
                <a:spcPts val="1000"/>
              </a:spcAft>
              <a:buNone/>
            </a:pPr>
            <a:r>
              <a:rPr lang="de-DE" sz="1200" dirty="0">
                <a:latin typeface="+mn-lt"/>
              </a:rPr>
              <a:t>Die Datenschutz-Folgenabschätzung (DSFA)</a:t>
            </a:r>
          </a:p>
          <a:p>
            <a:pPr marL="285750" indent="-285750"/>
            <a:r>
              <a:rPr lang="de-DE" sz="1200" dirty="0">
                <a:latin typeface="+mn-lt"/>
              </a:rPr>
              <a:t>klärt die Risiken einer bestimmten Verarbeitung von personenbezogenen Daten: Sie gibt Aufschluss über die spezifischen Bearbeitungsaktivitäten, das inhärente Risiko für die betroffenen Personen und die zur Minderung dieser Risiken angewandten </a:t>
            </a:r>
            <a:r>
              <a:rPr lang="de-DE" sz="1200" dirty="0" err="1">
                <a:latin typeface="+mn-lt"/>
              </a:rPr>
              <a:t>Schutzmassnahmen</a:t>
            </a:r>
            <a:r>
              <a:rPr lang="de-DE" sz="1200" dirty="0">
                <a:latin typeface="+mn-lt"/>
              </a:rPr>
              <a:t> </a:t>
            </a:r>
          </a:p>
          <a:p>
            <a:pPr marL="285750" indent="-285750"/>
            <a:r>
              <a:rPr lang="de-DE" sz="1200" dirty="0">
                <a:latin typeface="+mn-lt"/>
              </a:rPr>
              <a:t>ist gesetzlich vorgeschrieben, sobald ein Verarbeitungsvorgang ein </a:t>
            </a:r>
            <a:r>
              <a:rPr lang="de-DE" sz="1200" b="1" dirty="0">
                <a:latin typeface="+mn-lt"/>
              </a:rPr>
              <a:t>hohes Risiko</a:t>
            </a:r>
            <a:r>
              <a:rPr lang="de-DE" sz="1200" dirty="0">
                <a:latin typeface="+mn-lt"/>
              </a:rPr>
              <a:t> für die Persönlichkeit oder die Grundrechte, bzw. die Rechte und Freiheiten der betroffenen Person mit sich bringt.</a:t>
            </a:r>
          </a:p>
          <a:p>
            <a:pPr marL="285750" indent="-285750"/>
            <a:r>
              <a:rPr lang="de-DE" sz="1200" dirty="0">
                <a:latin typeface="+mn-lt"/>
              </a:rPr>
              <a:t>Ein hohes Risiko ist insbesondere in folgenden Fällen zu erwarten:</a:t>
            </a:r>
          </a:p>
          <a:p>
            <a:pPr lvl="1">
              <a:buFont typeface="Arial" panose="020B0604020202020204" pitchFamily="34" charset="0"/>
              <a:buChar char="•"/>
            </a:pPr>
            <a:r>
              <a:rPr lang="de-DE" sz="1200" dirty="0">
                <a:latin typeface="+mn-lt"/>
              </a:rPr>
              <a:t>Verwendung einer neuen Technologie</a:t>
            </a:r>
          </a:p>
          <a:p>
            <a:pPr lvl="1">
              <a:buFont typeface="Arial" panose="020B0604020202020204" pitchFamily="34" charset="0"/>
              <a:buChar char="•"/>
            </a:pPr>
            <a:r>
              <a:rPr lang="de-DE" sz="1200" dirty="0">
                <a:latin typeface="+mn-lt"/>
              </a:rPr>
              <a:t>Datenverarbeitung in </a:t>
            </a:r>
            <a:r>
              <a:rPr lang="de-DE" sz="1200" dirty="0" err="1">
                <a:latin typeface="+mn-lt"/>
              </a:rPr>
              <a:t>grossem</a:t>
            </a:r>
            <a:r>
              <a:rPr lang="de-DE" sz="1200" dirty="0">
                <a:latin typeface="+mn-lt"/>
              </a:rPr>
              <a:t> Umfang</a:t>
            </a:r>
          </a:p>
          <a:p>
            <a:pPr lvl="1">
              <a:buFont typeface="Arial" panose="020B0604020202020204" pitchFamily="34" charset="0"/>
              <a:buChar char="•"/>
            </a:pPr>
            <a:r>
              <a:rPr lang="de-DE" sz="1200" dirty="0">
                <a:latin typeface="+mn-lt"/>
              </a:rPr>
              <a:t>Durchführung von Scoring, Prognose, </a:t>
            </a:r>
            <a:r>
              <a:rPr lang="de-DE" sz="1200" dirty="0" err="1">
                <a:latin typeface="+mn-lt"/>
              </a:rPr>
              <a:t>Profiling</a:t>
            </a:r>
            <a:r>
              <a:rPr lang="de-DE" sz="1200" dirty="0">
                <a:latin typeface="+mn-lt"/>
              </a:rPr>
              <a:t> über die betroffenen Personen</a:t>
            </a:r>
          </a:p>
          <a:p>
            <a:pPr lvl="1">
              <a:buFont typeface="Arial" panose="020B0604020202020204" pitchFamily="34" charset="0"/>
              <a:buChar char="•"/>
            </a:pPr>
            <a:r>
              <a:rPr lang="de-DE" sz="1200" dirty="0">
                <a:latin typeface="+mn-lt"/>
              </a:rPr>
              <a:t>Verarbeitung von besonderen Kategorien personenbezogener Daten</a:t>
            </a:r>
          </a:p>
          <a:p>
            <a:pPr lvl="1">
              <a:buFont typeface="Arial" panose="020B0604020202020204" pitchFamily="34" charset="0"/>
              <a:buChar char="•"/>
            </a:pPr>
            <a:r>
              <a:rPr lang="de-DE" sz="1200" dirty="0">
                <a:latin typeface="+mn-lt"/>
              </a:rPr>
              <a:t>hohe Komplexität (Auswirkungen schwer abschätzbar)</a:t>
            </a:r>
          </a:p>
          <a:p>
            <a:pPr lvl="1">
              <a:buFont typeface="Arial" panose="020B0604020202020204" pitchFamily="34" charset="0"/>
              <a:buChar char="•"/>
            </a:pPr>
            <a:r>
              <a:rPr lang="de-DE" sz="1200" dirty="0">
                <a:latin typeface="+mn-lt"/>
              </a:rPr>
              <a:t>besonderes Missbrauchspotential</a:t>
            </a:r>
          </a:p>
          <a:p>
            <a:pPr lvl="1">
              <a:buFont typeface="Arial" panose="020B0604020202020204" pitchFamily="34" charset="0"/>
              <a:buChar char="•"/>
            </a:pPr>
            <a:endParaRPr lang="de-DE" sz="1200" dirty="0">
              <a:latin typeface="+mn-lt"/>
            </a:endParaRPr>
          </a:p>
          <a:p>
            <a:pPr lvl="1">
              <a:buFont typeface="Arial" panose="020B0604020202020204" pitchFamily="34" charset="0"/>
              <a:buChar char="•"/>
            </a:pPr>
            <a:endParaRPr lang="de-DE" sz="1200" dirty="0">
              <a:latin typeface="+mn-lt"/>
            </a:endParaRPr>
          </a:p>
          <a:p>
            <a:pPr lvl="1">
              <a:buFont typeface="Arial" panose="020B0604020202020204" pitchFamily="34" charset="0"/>
              <a:buChar char="•"/>
            </a:pPr>
            <a:endParaRPr lang="de-DE" sz="1200" dirty="0">
              <a:latin typeface="+mn-lt"/>
            </a:endParaRPr>
          </a:p>
          <a:p>
            <a:pPr marL="0" indent="0">
              <a:buNone/>
            </a:pPr>
            <a:r>
              <a:rPr lang="de-DE" sz="1200" dirty="0">
                <a:latin typeface="+mn-lt"/>
              </a:rPr>
              <a:t>Das </a:t>
            </a:r>
            <a:r>
              <a:rPr lang="de-DE" sz="1200" b="1" dirty="0">
                <a:latin typeface="+mn-lt"/>
              </a:rPr>
              <a:t>Vorgehen</a:t>
            </a:r>
            <a:r>
              <a:rPr lang="de-DE" sz="1200" dirty="0">
                <a:latin typeface="+mn-lt"/>
              </a:rPr>
              <a:t> ist in der Weisung "Datenschutz-Folgenabschätzung" beschrieben. Arbeitsschritte unter Führung des Datenschutzbeauftragten:</a:t>
            </a:r>
          </a:p>
          <a:p>
            <a:pPr marL="342900" indent="-342900">
              <a:buFont typeface="+mj-lt"/>
              <a:buAutoNum type="arabicPeriod"/>
            </a:pPr>
            <a:r>
              <a:rPr lang="de-DE" sz="1200" dirty="0">
                <a:latin typeface="+mn-lt"/>
              </a:rPr>
              <a:t>Klärung, ob DSFA erforderlich oder nicht (hohes Risiko ja/nein)</a:t>
            </a:r>
          </a:p>
          <a:p>
            <a:pPr marL="0" indent="0">
              <a:buNone/>
            </a:pPr>
            <a:r>
              <a:rPr lang="de-DE" sz="1200" dirty="0">
                <a:latin typeface="+mn-lt"/>
              </a:rPr>
              <a:t>falls ja: </a:t>
            </a:r>
          </a:p>
          <a:p>
            <a:pPr marL="342900" indent="-342900">
              <a:buFont typeface="+mj-lt"/>
              <a:buAutoNum type="arabicPeriod" startAt="2"/>
            </a:pPr>
            <a:r>
              <a:rPr lang="de-DE" sz="1200" dirty="0">
                <a:latin typeface="+mn-lt"/>
              </a:rPr>
              <a:t>Beschreibung des Gegenstands der DSFA</a:t>
            </a:r>
          </a:p>
          <a:p>
            <a:pPr marL="342900" indent="-342900">
              <a:buFont typeface="+mj-lt"/>
              <a:buAutoNum type="arabicPeriod" startAt="2"/>
            </a:pPr>
            <a:r>
              <a:rPr lang="de-DE" sz="1200" dirty="0">
                <a:latin typeface="+mn-lt"/>
              </a:rPr>
              <a:t>Risikoanalyse</a:t>
            </a:r>
          </a:p>
          <a:p>
            <a:pPr marL="342900" indent="-342900">
              <a:buFont typeface="+mj-lt"/>
              <a:buAutoNum type="arabicPeriod" startAt="2"/>
            </a:pPr>
            <a:r>
              <a:rPr lang="de-DE" sz="1200" dirty="0">
                <a:latin typeface="+mn-lt"/>
              </a:rPr>
              <a:t>Entscheid, ob Konsultation der zuständigen Datenschutzbehörde erforderlich:</a:t>
            </a:r>
            <a:br>
              <a:rPr lang="de-DE" sz="1200" dirty="0">
                <a:latin typeface="+mn-lt"/>
              </a:rPr>
            </a:br>
            <a:br>
              <a:rPr lang="de-DE" sz="1200" dirty="0">
                <a:latin typeface="+mn-lt"/>
              </a:rPr>
            </a:br>
            <a:r>
              <a:rPr lang="de-DE" sz="1200" dirty="0">
                <a:latin typeface="+mn-lt"/>
              </a:rPr>
              <a:t>Bleibt in einem Bereich ein hohes Risiko für die Betroffenenrechte bestehen, für das keine ausreichenden </a:t>
            </a:r>
            <a:r>
              <a:rPr lang="de-DE" sz="1200" dirty="0" err="1">
                <a:latin typeface="+mn-lt"/>
              </a:rPr>
              <a:t>Minimierungsmassnahmen</a:t>
            </a:r>
            <a:r>
              <a:rPr lang="de-DE" sz="1200" dirty="0">
                <a:latin typeface="+mn-lt"/>
              </a:rPr>
              <a:t> gesetzt werden (können), ist die Datenschutzbehörde zu konsultieren.</a:t>
            </a:r>
            <a:br>
              <a:rPr lang="de-DE" sz="1200" dirty="0">
                <a:latin typeface="+mn-lt"/>
              </a:rPr>
            </a:br>
            <a:r>
              <a:rPr lang="de-DE" sz="1200" dirty="0">
                <a:latin typeface="+mn-lt"/>
              </a:rPr>
              <a:t>In der Schweiz kann darauf verzichtet werden, sofern ein gesetzeskonformer Datenschutzberater bestellt wurde. </a:t>
            </a:r>
          </a:p>
          <a:p>
            <a:pPr lvl="1">
              <a:buFont typeface="Arial" panose="020B0604020202020204" pitchFamily="34" charset="0"/>
              <a:buChar char="•"/>
            </a:pPr>
            <a:endParaRPr lang="de-DE" sz="1200" dirty="0">
              <a:latin typeface="+mn-lt"/>
            </a:endParaRPr>
          </a:p>
          <a:p>
            <a:pPr marL="180340">
              <a:lnSpc>
                <a:spcPct val="107000"/>
              </a:lnSpc>
              <a:spcAft>
                <a:spcPts val="800"/>
              </a:spcAft>
            </a:pPr>
            <a:endParaRPr lang="de-CH" sz="1200" dirty="0">
              <a:effectLst/>
              <a:latin typeface="+mn-lt"/>
              <a:ea typeface="Calibri" panose="020F0502020204030204" pitchFamily="34" charset="0"/>
              <a:cs typeface="Times New Roman" panose="02020603050405020304" pitchFamily="18" charset="0"/>
            </a:endParaRPr>
          </a:p>
          <a:p>
            <a:endParaRPr lang="de-DE" sz="1200" b="1" dirty="0">
              <a:latin typeface="+mn-lt"/>
            </a:endParaRPr>
          </a:p>
        </p:txBody>
      </p:sp>
      <p:sp>
        <p:nvSpPr>
          <p:cNvPr id="4" name="Foliennummernplatzhalter 3"/>
          <p:cNvSpPr>
            <a:spLocks noGrp="1"/>
          </p:cNvSpPr>
          <p:nvPr>
            <p:ph type="sldNum" sz="quarter" idx="5"/>
          </p:nvPr>
        </p:nvSpPr>
        <p:spPr/>
        <p:txBody>
          <a:bodyPr/>
          <a:lstStyle/>
          <a:p>
            <a:fld id="{88A7F9B2-0B62-4090-900E-6DCF39A1AFE1}" type="slidenum">
              <a:rPr lang="de-CH" smtClean="0"/>
              <a:t>13</a:t>
            </a:fld>
            <a:endParaRPr lang="de-CH"/>
          </a:p>
        </p:txBody>
      </p:sp>
    </p:spTree>
    <p:extLst>
      <p:ext uri="{BB962C8B-B14F-4D97-AF65-F5344CB8AC3E}">
        <p14:creationId xmlns:p14="http://schemas.microsoft.com/office/powerpoint/2010/main" val="1315307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14</a:t>
            </a:fld>
            <a:endParaRPr lang="de-CH"/>
          </a:p>
        </p:txBody>
      </p:sp>
    </p:spTree>
    <p:extLst>
      <p:ext uri="{BB962C8B-B14F-4D97-AF65-F5344CB8AC3E}">
        <p14:creationId xmlns:p14="http://schemas.microsoft.com/office/powerpoint/2010/main" val="25928663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15</a:t>
            </a:fld>
            <a:endParaRPr lang="de-CH"/>
          </a:p>
        </p:txBody>
      </p:sp>
    </p:spTree>
    <p:extLst>
      <p:ext uri="{BB962C8B-B14F-4D97-AF65-F5344CB8AC3E}">
        <p14:creationId xmlns:p14="http://schemas.microsoft.com/office/powerpoint/2010/main" val="1391661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16</a:t>
            </a:fld>
            <a:endParaRPr lang="de-CH"/>
          </a:p>
        </p:txBody>
      </p:sp>
    </p:spTree>
    <p:extLst>
      <p:ext uri="{BB962C8B-B14F-4D97-AF65-F5344CB8AC3E}">
        <p14:creationId xmlns:p14="http://schemas.microsoft.com/office/powerpoint/2010/main" val="15899024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17</a:t>
            </a:fld>
            <a:endParaRPr lang="de-CH"/>
          </a:p>
        </p:txBody>
      </p:sp>
    </p:spTree>
    <p:extLst>
      <p:ext uri="{BB962C8B-B14F-4D97-AF65-F5344CB8AC3E}">
        <p14:creationId xmlns:p14="http://schemas.microsoft.com/office/powerpoint/2010/main" val="3261002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de-CH" dirty="0">
                <a:solidFill>
                  <a:srgbClr val="00385F"/>
                </a:solidFill>
                <a:latin typeface="Arial" panose="020B0604020202020204" pitchFamily="34" charset="0"/>
                <a:cs typeface="Arial" panose="020B0604020202020204" pitchFamily="34" charset="0"/>
              </a:rPr>
              <a:t>Datenschutz ist </a:t>
            </a:r>
            <a:r>
              <a:rPr lang="de-CH" b="1" dirty="0">
                <a:solidFill>
                  <a:srgbClr val="00385F"/>
                </a:solidFill>
                <a:latin typeface="Arial" panose="020B0604020202020204" pitchFamily="34" charset="0"/>
                <a:cs typeface="Arial" panose="020B0604020202020204" pitchFamily="34" charset="0"/>
              </a:rPr>
              <a:t>Persönlichkeitsschutz</a:t>
            </a:r>
            <a:r>
              <a:rPr lang="de-CH" dirty="0">
                <a:solidFill>
                  <a:srgbClr val="00385F"/>
                </a:solidFill>
                <a:latin typeface="Arial" panose="020B0604020202020204" pitchFamily="34" charset="0"/>
                <a:cs typeface="Arial" panose="020B0604020202020204" pitchFamily="34" charset="0"/>
              </a:rPr>
              <a:t>:</a:t>
            </a:r>
          </a:p>
          <a:p>
            <a:pPr marL="180975" marR="0" lvl="0" indent="-180975" eaLnBrk="1" fontAlgn="auto" hangingPunct="1">
              <a:lnSpc>
                <a:spcPct val="105000"/>
              </a:lnSpc>
              <a:spcBef>
                <a:spcPts val="600"/>
              </a:spcBef>
              <a:spcAft>
                <a:spcPts val="0"/>
              </a:spcAft>
              <a:buClr>
                <a:srgbClr val="009EE0"/>
              </a:buClr>
              <a:buSzTx/>
              <a:buFont typeface="Arial" panose="020B0604020202020204" pitchFamily="34" charset="0"/>
              <a:buChar char="•"/>
              <a:tabLst/>
              <a:defRPr/>
            </a:pPr>
            <a:r>
              <a:rPr lang="de-CH" dirty="0">
                <a:solidFill>
                  <a:srgbClr val="00385F"/>
                </a:solidFill>
                <a:latin typeface="Arial" panose="020B0604020202020204" pitchFamily="34" charset="0"/>
                <a:cs typeface="Arial" panose="020B0604020202020204" pitchFamily="34" charset="0"/>
              </a:rPr>
              <a:t>Schutz der </a:t>
            </a:r>
            <a:r>
              <a:rPr lang="de-CH" b="1" dirty="0">
                <a:solidFill>
                  <a:srgbClr val="00385F"/>
                </a:solidFill>
                <a:latin typeface="Arial" panose="020B0604020202020204" pitchFamily="34" charset="0"/>
                <a:cs typeface="Arial" panose="020B0604020202020204" pitchFamily="34" charset="0"/>
              </a:rPr>
              <a:t>Privatsphäre</a:t>
            </a:r>
            <a:r>
              <a:rPr lang="de-CH" dirty="0">
                <a:solidFill>
                  <a:srgbClr val="00385F"/>
                </a:solidFill>
                <a:latin typeface="Arial" panose="020B0604020202020204" pitchFamily="34" charset="0"/>
                <a:cs typeface="Arial" panose="020B0604020202020204" pitchFamily="34" charset="0"/>
              </a:rPr>
              <a:t> von Menschen</a:t>
            </a:r>
          </a:p>
          <a:p>
            <a:pPr marL="180975" indent="-180975" eaLnBrk="1" hangingPunct="1">
              <a:lnSpc>
                <a:spcPct val="105000"/>
              </a:lnSpc>
              <a:spcBef>
                <a:spcPts val="600"/>
              </a:spcBef>
              <a:buClr>
                <a:srgbClr val="009EE0"/>
              </a:buClr>
              <a:buFont typeface="Arial" panose="020B0604020202020204" pitchFamily="34" charset="0"/>
              <a:buChar char="•"/>
            </a:pPr>
            <a:r>
              <a:rPr lang="de-CH" dirty="0">
                <a:solidFill>
                  <a:srgbClr val="00385F"/>
                </a:solidFill>
                <a:latin typeface="Arial" panose="020B0604020202020204" pitchFamily="34" charset="0"/>
                <a:cs typeface="Arial" panose="020B0604020202020204" pitchFamily="34" charset="0"/>
              </a:rPr>
              <a:t>Schutz vor Persönlichkeitsverletzungen durch missbräuchliche Datenbearbeitung</a:t>
            </a:r>
            <a:br>
              <a:rPr lang="de-CH" dirty="0">
                <a:solidFill>
                  <a:srgbClr val="00385F"/>
                </a:solidFill>
                <a:latin typeface="Arial" panose="020B0604020202020204" pitchFamily="34" charset="0"/>
                <a:cs typeface="Arial" panose="020B0604020202020204" pitchFamily="34" charset="0"/>
              </a:rPr>
            </a:br>
            <a:r>
              <a:rPr lang="de-CH" dirty="0">
                <a:solidFill>
                  <a:srgbClr val="00385F"/>
                </a:solidFill>
                <a:latin typeface="Arial" panose="020B0604020202020204" pitchFamily="34" charset="0"/>
                <a:cs typeface="Arial" panose="020B0604020202020204" pitchFamily="34" charset="0"/>
              </a:rPr>
              <a:t>oder Falschinformationen</a:t>
            </a:r>
          </a:p>
          <a:p>
            <a:endParaRPr lang="de-DE" dirty="0"/>
          </a:p>
          <a:p>
            <a:endParaRPr lang="de-CH" dirty="0"/>
          </a:p>
          <a:p>
            <a:endParaRPr lang="de-CH" dirty="0"/>
          </a:p>
          <a:p>
            <a:r>
              <a:rPr lang="de-DE" u="sng" dirty="0">
                <a:solidFill>
                  <a:schemeClr val="bg1"/>
                </a:solidFill>
                <a:latin typeface="Arial" panose="020B0604020202020204" pitchFamily="34" charset="0"/>
                <a:cs typeface="Arial" panose="020B0604020202020204" pitchFamily="34" charset="0"/>
              </a:rPr>
              <a:t>Nicht</a:t>
            </a:r>
            <a:r>
              <a:rPr lang="de-DE" dirty="0">
                <a:solidFill>
                  <a:schemeClr val="bg1"/>
                </a:solidFill>
                <a:latin typeface="Arial" panose="020B0604020202020204" pitchFamily="34" charset="0"/>
                <a:cs typeface="Arial" panose="020B0604020202020204" pitchFamily="34" charset="0"/>
              </a:rPr>
              <a:t> als personenbezogene Daten gelten</a:t>
            </a:r>
          </a:p>
          <a:p>
            <a:pPr marL="285750" indent="-285750">
              <a:buFont typeface="Arial" panose="020B0604020202020204" pitchFamily="34" charset="0"/>
              <a:buChar char="•"/>
            </a:pPr>
            <a:r>
              <a:rPr lang="de-DE" u="sng" dirty="0">
                <a:solidFill>
                  <a:schemeClr val="bg1"/>
                </a:solidFill>
                <a:latin typeface="Arial" panose="020B0604020202020204" pitchFamily="34" charset="0"/>
                <a:cs typeface="Arial" panose="020B0604020202020204" pitchFamily="34" charset="0"/>
              </a:rPr>
              <a:t>anonymisierte Angaben</a:t>
            </a:r>
            <a:r>
              <a:rPr lang="de-DE" dirty="0">
                <a:solidFill>
                  <a:schemeClr val="bg1"/>
                </a:solidFill>
                <a:latin typeface="Arial" panose="020B0604020202020204" pitchFamily="34" charset="0"/>
                <a:cs typeface="Arial" panose="020B0604020202020204" pitchFamily="34" charset="0"/>
              </a:rPr>
              <a:t>, bei welchen eine Zuordnung zu einer bestimmten natürlichen Person unmöglich ist</a:t>
            </a:r>
          </a:p>
          <a:p>
            <a:pPr marL="285750" indent="-285750">
              <a:buFont typeface="Arial" panose="020B0604020202020204" pitchFamily="34" charset="0"/>
              <a:buChar char="•"/>
            </a:pPr>
            <a:r>
              <a:rPr lang="de-DE" dirty="0">
                <a:solidFill>
                  <a:schemeClr val="bg1"/>
                </a:solidFill>
                <a:latin typeface="Arial" panose="020B0604020202020204" pitchFamily="34" charset="0"/>
                <a:cs typeface="Arial" panose="020B0604020202020204" pitchFamily="34" charset="0"/>
              </a:rPr>
              <a:t>Informationen über </a:t>
            </a:r>
            <a:r>
              <a:rPr lang="de-DE" u="sng" dirty="0">
                <a:solidFill>
                  <a:schemeClr val="bg1"/>
                </a:solidFill>
                <a:latin typeface="Arial" panose="020B0604020202020204" pitchFamily="34" charset="0"/>
                <a:cs typeface="Arial" panose="020B0604020202020204" pitchFamily="34" charset="0"/>
              </a:rPr>
              <a:t>juristische Personen</a:t>
            </a:r>
            <a:endParaRPr lang="de-CH" u="sng" dirty="0">
              <a:solidFill>
                <a:schemeClr val="bg1"/>
              </a:solidFill>
            </a:endParaRPr>
          </a:p>
          <a:p>
            <a:endParaRPr lang="de-CH" dirty="0"/>
          </a:p>
          <a:p>
            <a:r>
              <a:rPr lang="de-DE" sz="1200" b="0" i="0" u="none" strike="noStrike" baseline="0" dirty="0">
                <a:solidFill>
                  <a:srgbClr val="000000"/>
                </a:solidFill>
                <a:latin typeface="Times New Roman" panose="02020603050405020304" pitchFamily="18" charset="0"/>
              </a:rPr>
              <a:t>Warum erst heute:</a:t>
            </a:r>
          </a:p>
          <a:p>
            <a:pPr marL="285750" indent="-285750">
              <a:buFontTx/>
              <a:buChar char="-"/>
            </a:pPr>
            <a:r>
              <a:rPr lang="de-DE" sz="1200" b="0" i="0" u="none" strike="noStrike" baseline="0" dirty="0">
                <a:solidFill>
                  <a:srgbClr val="000000"/>
                </a:solidFill>
                <a:latin typeface="Times New Roman" panose="02020603050405020304" pitchFamily="18" charset="0"/>
              </a:rPr>
              <a:t>Datenmengen</a:t>
            </a:r>
          </a:p>
          <a:p>
            <a:pPr marL="285750" indent="-285750">
              <a:buFontTx/>
              <a:buChar char="-"/>
            </a:pPr>
            <a:r>
              <a:rPr lang="de-DE" sz="1200" b="0" i="0" u="none" strike="noStrike" baseline="0" dirty="0">
                <a:solidFill>
                  <a:srgbClr val="000000"/>
                </a:solidFill>
                <a:latin typeface="Times New Roman" panose="02020603050405020304" pitchFamily="18" charset="0"/>
              </a:rPr>
              <a:t>Verbreitungsgeschwindigkeit</a:t>
            </a:r>
          </a:p>
          <a:p>
            <a:pPr marL="285750" indent="-285750">
              <a:buFontTx/>
              <a:buChar char="-"/>
            </a:pPr>
            <a:r>
              <a:rPr lang="de-DE" sz="1200" b="0" i="0" u="none" strike="noStrike" baseline="0" dirty="0">
                <a:solidFill>
                  <a:srgbClr val="000000"/>
                </a:solidFill>
                <a:latin typeface="Times New Roman" panose="02020603050405020304" pitchFamily="18" charset="0"/>
              </a:rPr>
              <a:t>Bearbeitungsmöglichkeiten</a:t>
            </a:r>
          </a:p>
          <a:p>
            <a:pPr marL="0" indent="0">
              <a:buFontTx/>
              <a:buNone/>
            </a:pPr>
            <a:r>
              <a:rPr lang="de-DE" sz="1200" b="0" i="0" u="none" strike="noStrike" baseline="0" dirty="0">
                <a:solidFill>
                  <a:srgbClr val="000000"/>
                </a:solidFill>
                <a:latin typeface="Times New Roman" panose="02020603050405020304" pitchFamily="18" charset="0"/>
                <a:sym typeface="Wingdings" panose="05000000000000000000" pitchFamily="2" charset="2"/>
              </a:rPr>
              <a:t> Schutzbedürfnis.</a:t>
            </a:r>
            <a:r>
              <a:rPr lang="de-DE" sz="1200" b="0" i="0" u="none" strike="noStrike" baseline="0" dirty="0">
                <a:solidFill>
                  <a:srgbClr val="000000"/>
                </a:solidFill>
                <a:latin typeface="Times New Roman" panose="02020603050405020304" pitchFamily="18" charset="0"/>
              </a:rPr>
              <a:t> </a:t>
            </a:r>
          </a:p>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18</a:t>
            </a:fld>
            <a:endParaRPr lang="de-CH"/>
          </a:p>
        </p:txBody>
      </p:sp>
    </p:spTree>
    <p:extLst>
      <p:ext uri="{BB962C8B-B14F-4D97-AF65-F5344CB8AC3E}">
        <p14:creationId xmlns:p14="http://schemas.microsoft.com/office/powerpoint/2010/main" val="1512531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400" b="1" dirty="0">
                <a:effectLst/>
                <a:latin typeface="+mn-lt"/>
                <a:ea typeface="Calibri" panose="020F0502020204030204" pitchFamily="34" charset="0"/>
              </a:rPr>
              <a:t>Veröffentlichung von Fotos von Mitarbeitern / Kunden etc. auf </a:t>
            </a:r>
            <a:r>
              <a:rPr lang="de-CH" sz="1400" b="1" dirty="0" err="1">
                <a:effectLst/>
                <a:latin typeface="+mn-lt"/>
                <a:ea typeface="Calibri" panose="020F0502020204030204" pitchFamily="34" charset="0"/>
              </a:rPr>
              <a:t>Social</a:t>
            </a:r>
            <a:r>
              <a:rPr lang="de-CH" sz="1400" b="1" dirty="0">
                <a:effectLst/>
                <a:latin typeface="+mn-lt"/>
                <a:ea typeface="Calibri" panose="020F0502020204030204" pitchFamily="34" charset="0"/>
              </a:rPr>
              <a:t> Media oder Intranet:</a:t>
            </a:r>
            <a:endParaRPr lang="de-CH" sz="1400" dirty="0">
              <a:effectLst/>
              <a:latin typeface="+mn-lt"/>
              <a:ea typeface="Calibri" panose="020F0502020204030204" pitchFamily="34" charset="0"/>
            </a:endParaRPr>
          </a:p>
          <a:p>
            <a:r>
              <a:rPr lang="de-CH" sz="1400" dirty="0">
                <a:effectLst/>
                <a:latin typeface="+mn-lt"/>
                <a:ea typeface="Calibri" panose="020F0502020204030204" pitchFamily="34" charset="0"/>
              </a:rPr>
              <a:t>Wenn abgebildete Person erkennbar ist – bestimmte oder bestimmbare natürliche Person – dann ist es Datenschutzrechtlich relevant. Es stellt sich dann die Frage, ob eine Einwilligung braucht oder ob ein Rechtfertigungsgrund vorliegt (Art. 31 DSG). </a:t>
            </a:r>
          </a:p>
          <a:p>
            <a:r>
              <a:rPr lang="de-CH" sz="1400" dirty="0">
                <a:effectLst/>
                <a:latin typeface="+mn-lt"/>
                <a:ea typeface="Calibri" panose="020F0502020204030204" pitchFamily="34" charset="0"/>
              </a:rPr>
              <a:t>Achtung Veröffentlichung von Bilder kann unter anderem Daten über die Zugehörigkeit zu einer Rasse oder Ethnie enthalten und beinhaltet daher besonders schützenswerte Daten! Für besonders schützenswerte Daten muss Einwilligung eingeholt werden, Art. 6 Abs. 7 </a:t>
            </a:r>
            <a:r>
              <a:rPr lang="de-CH" sz="1400" dirty="0" err="1">
                <a:effectLst/>
                <a:latin typeface="+mn-lt"/>
                <a:ea typeface="Calibri" panose="020F0502020204030204" pitchFamily="34" charset="0"/>
              </a:rPr>
              <a:t>lit</a:t>
            </a:r>
            <a:r>
              <a:rPr lang="de-CH" sz="1400" dirty="0">
                <a:effectLst/>
                <a:latin typeface="+mn-lt"/>
                <a:ea typeface="Calibri" panose="020F0502020204030204" pitchFamily="34" charset="0"/>
              </a:rPr>
              <a:t>. a DSG.</a:t>
            </a:r>
          </a:p>
          <a:p>
            <a:r>
              <a:rPr lang="de-CH" sz="1400" b="1" dirty="0" err="1">
                <a:effectLst/>
                <a:latin typeface="+mn-lt"/>
                <a:ea typeface="Calibri" panose="020F0502020204030204" pitchFamily="34" charset="0"/>
              </a:rPr>
              <a:t>àTipp</a:t>
            </a:r>
            <a:r>
              <a:rPr lang="de-CH" sz="1400" b="1" dirty="0">
                <a:effectLst/>
                <a:latin typeface="+mn-lt"/>
                <a:ea typeface="Calibri" panose="020F0502020204030204" pitchFamily="34" charset="0"/>
              </a:rPr>
              <a:t>: Einwilligung einholen! Sicher ist sicher!</a:t>
            </a:r>
            <a:endParaRPr lang="de-CH" sz="1400" dirty="0">
              <a:effectLst/>
              <a:latin typeface="+mn-lt"/>
              <a:ea typeface="Calibri" panose="020F0502020204030204" pitchFamily="34" charset="0"/>
            </a:endParaRPr>
          </a:p>
          <a:p>
            <a:endParaRPr lang="de-CH" sz="1400" dirty="0">
              <a:latin typeface="+mn-lt"/>
            </a:endParaRPr>
          </a:p>
        </p:txBody>
      </p:sp>
      <p:sp>
        <p:nvSpPr>
          <p:cNvPr id="4" name="Foliennummernplatzhalter 3"/>
          <p:cNvSpPr>
            <a:spLocks noGrp="1"/>
          </p:cNvSpPr>
          <p:nvPr>
            <p:ph type="sldNum" sz="quarter" idx="5"/>
          </p:nvPr>
        </p:nvSpPr>
        <p:spPr/>
        <p:txBody>
          <a:bodyPr/>
          <a:lstStyle/>
          <a:p>
            <a:fld id="{88A7F9B2-0B62-4090-900E-6DCF39A1AFE1}" type="slidenum">
              <a:rPr lang="de-CH" smtClean="0"/>
              <a:t>19</a:t>
            </a:fld>
            <a:endParaRPr lang="de-CH"/>
          </a:p>
        </p:txBody>
      </p:sp>
    </p:spTree>
    <p:extLst>
      <p:ext uri="{BB962C8B-B14F-4D97-AF65-F5344CB8AC3E}">
        <p14:creationId xmlns:p14="http://schemas.microsoft.com/office/powerpoint/2010/main" val="2826144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400" dirty="0"/>
              <a:t>Grundregeln für Mitarbeitende </a:t>
            </a:r>
            <a:r>
              <a:rPr lang="de-DE" sz="1400" dirty="0">
                <a:sym typeface="Wingdings" panose="05000000000000000000" pitchFamily="2" charset="2"/>
              </a:rPr>
              <a:t> selber nutzen</a:t>
            </a:r>
          </a:p>
          <a:p>
            <a:endParaRPr lang="de-DE" sz="1400" dirty="0">
              <a:sym typeface="Wingdings" panose="05000000000000000000" pitchFamily="2" charset="2"/>
            </a:endParaRPr>
          </a:p>
          <a:p>
            <a:r>
              <a:rPr lang="de-DE" sz="1400" dirty="0">
                <a:sym typeface="Wingdings" panose="05000000000000000000" pitchFamily="2" charset="2"/>
              </a:rPr>
              <a:t>Präsentation ist auf Stick</a:t>
            </a:r>
          </a:p>
          <a:p>
            <a:r>
              <a:rPr lang="de-DE" sz="1400" dirty="0">
                <a:sym typeface="Wingdings" panose="05000000000000000000" pitchFamily="2" charset="2"/>
              </a:rPr>
              <a:t>Verweis auf die Beilagen (immer erste Seite ist dabei, physisch), Beilagen im Word auf Stick</a:t>
            </a:r>
          </a:p>
          <a:p>
            <a:r>
              <a:rPr lang="de-DE" sz="1400" dirty="0">
                <a:sym typeface="Wingdings" panose="05000000000000000000" pitchFamily="2" charset="2"/>
              </a:rPr>
              <a:t>So einfach umzusetzen.</a:t>
            </a:r>
          </a:p>
          <a:p>
            <a:endParaRPr lang="de-DE" sz="1400" dirty="0">
              <a:sym typeface="Wingdings" panose="05000000000000000000" pitchFamily="2" charset="2"/>
            </a:endParaRPr>
          </a:p>
          <a:p>
            <a:endParaRPr lang="de-CH" sz="1400" dirty="0"/>
          </a:p>
        </p:txBody>
      </p:sp>
      <p:sp>
        <p:nvSpPr>
          <p:cNvPr id="4" name="Foliennummernplatzhalter 3"/>
          <p:cNvSpPr>
            <a:spLocks noGrp="1"/>
          </p:cNvSpPr>
          <p:nvPr>
            <p:ph type="sldNum" sz="quarter" idx="5"/>
          </p:nvPr>
        </p:nvSpPr>
        <p:spPr/>
        <p:txBody>
          <a:bodyPr/>
          <a:lstStyle/>
          <a:p>
            <a:fld id="{88A7F9B2-0B62-4090-900E-6DCF39A1AFE1}" type="slidenum">
              <a:rPr lang="de-CH" smtClean="0"/>
              <a:t>2</a:t>
            </a:fld>
            <a:endParaRPr lang="de-CH"/>
          </a:p>
        </p:txBody>
      </p:sp>
    </p:spTree>
    <p:extLst>
      <p:ext uri="{BB962C8B-B14F-4D97-AF65-F5344CB8AC3E}">
        <p14:creationId xmlns:p14="http://schemas.microsoft.com/office/powerpoint/2010/main" val="9164796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20</a:t>
            </a:fld>
            <a:endParaRPr lang="de-CH"/>
          </a:p>
        </p:txBody>
      </p:sp>
    </p:spTree>
    <p:extLst>
      <p:ext uri="{BB962C8B-B14F-4D97-AF65-F5344CB8AC3E}">
        <p14:creationId xmlns:p14="http://schemas.microsoft.com/office/powerpoint/2010/main" val="2856417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Problem ist, dass Daten nur für bestimmten Zweck gebraucht werden dürfen. </a:t>
            </a:r>
          </a:p>
          <a:p>
            <a:r>
              <a:rPr lang="de-DE" dirty="0"/>
              <a:t>Das kann sein, dass eine Abteilung es – wegen dem Zweck – wissen darf, andere nicht. </a:t>
            </a:r>
          </a:p>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21</a:t>
            </a:fld>
            <a:endParaRPr lang="de-CH"/>
          </a:p>
        </p:txBody>
      </p:sp>
    </p:spTree>
    <p:extLst>
      <p:ext uri="{BB962C8B-B14F-4D97-AF65-F5344CB8AC3E}">
        <p14:creationId xmlns:p14="http://schemas.microsoft.com/office/powerpoint/2010/main" val="950965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Problem ist, dass Daten nur für bestimmten Zweck gebraucht werden dürfen. </a:t>
            </a:r>
          </a:p>
          <a:p>
            <a:r>
              <a:rPr lang="de-DE" dirty="0"/>
              <a:t>Das kann sein, dass eine Abteilung es – wegen dem Zweck – wissen darf, andere nicht. </a:t>
            </a:r>
          </a:p>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22</a:t>
            </a:fld>
            <a:endParaRPr lang="de-CH"/>
          </a:p>
        </p:txBody>
      </p:sp>
    </p:spTree>
    <p:extLst>
      <p:ext uri="{BB962C8B-B14F-4D97-AF65-F5344CB8AC3E}">
        <p14:creationId xmlns:p14="http://schemas.microsoft.com/office/powerpoint/2010/main" val="4246456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400" b="0" i="0" u="none" strike="noStrike" baseline="0" dirty="0">
                <a:solidFill>
                  <a:srgbClr val="000000"/>
                </a:solidFill>
                <a:latin typeface="+mn-lt"/>
              </a:rPr>
              <a:t>Zudem ist darauf hinzuweisen, dass der E-DSG genau wie das bisherige Recht das </a:t>
            </a:r>
            <a:r>
              <a:rPr lang="de-DE" sz="1400" b="1" i="0" u="none" strike="noStrike" baseline="0" dirty="0">
                <a:solidFill>
                  <a:srgbClr val="000000"/>
                </a:solidFill>
                <a:latin typeface="+mn-lt"/>
              </a:rPr>
              <a:t>Datenschutzrecht im Allgemeinen</a:t>
            </a:r>
            <a:r>
              <a:rPr lang="de-DE" sz="1400" b="0" i="0" u="none" strike="noStrike" baseline="0" dirty="0">
                <a:solidFill>
                  <a:srgbClr val="000000"/>
                </a:solidFill>
                <a:latin typeface="+mn-lt"/>
              </a:rPr>
              <a:t> regelt. Falls die Bearbeitung von Personendaten in den Anwendungsbereich anderer Bundesgesetze fällt, gelten aufgrund der Lex-specialis-Regel (besondere Normen gehen der allgemeinen Norm vor) grundsätzlich die bereichsspezifischen Datenschutznormen.85 </a:t>
            </a:r>
          </a:p>
          <a:p>
            <a:endParaRPr lang="de-DE" sz="1400" b="0" i="0" u="none" strike="noStrike" baseline="0" dirty="0">
              <a:solidFill>
                <a:srgbClr val="000000"/>
              </a:solidFill>
              <a:latin typeface="+mn-lt"/>
            </a:endParaRPr>
          </a:p>
          <a:p>
            <a:r>
              <a:rPr lang="de-DE" sz="1400" b="0" i="0" u="none" strike="noStrike" baseline="0" dirty="0">
                <a:solidFill>
                  <a:srgbClr val="000000"/>
                </a:solidFill>
                <a:latin typeface="+mn-lt"/>
              </a:rPr>
              <a:t>Das DSG ist wie bisher nicht anwendbar auf Personendaten, die durch eine </a:t>
            </a:r>
            <a:r>
              <a:rPr lang="de-DE" sz="1400" b="1" i="0" u="none" strike="noStrike" baseline="0" dirty="0">
                <a:solidFill>
                  <a:srgbClr val="000000"/>
                </a:solidFill>
                <a:latin typeface="+mn-lt"/>
              </a:rPr>
              <a:t>natürliche Person ausschliesslich zum persönlichen Gebrauch </a:t>
            </a:r>
            <a:r>
              <a:rPr lang="de-DE" sz="1400" b="0" i="0" u="none" strike="noStrike" baseline="0" dirty="0">
                <a:solidFill>
                  <a:srgbClr val="000000"/>
                </a:solidFill>
                <a:latin typeface="+mn-lt"/>
              </a:rPr>
              <a:t>bearbeitet werden (Art. 2 Abs. 2 Bst. a E-DSG); die redaktionelle Anpassung beinhaltet keine materiellen Änderungen.</a:t>
            </a:r>
          </a:p>
          <a:p>
            <a:endParaRPr lang="de-DE" sz="1400" b="0" i="0" u="none" strike="noStrike" baseline="0" dirty="0">
              <a:solidFill>
                <a:srgbClr val="000000"/>
              </a:solidFill>
              <a:latin typeface="+mn-lt"/>
            </a:endParaRPr>
          </a:p>
          <a:p>
            <a:r>
              <a:rPr lang="de-DE" sz="1400" b="0" i="0" u="none" strike="noStrike" baseline="0" dirty="0">
                <a:solidFill>
                  <a:srgbClr val="000000"/>
                </a:solidFill>
                <a:latin typeface="+mn-lt"/>
              </a:rPr>
              <a:t>Warum erst heute:</a:t>
            </a:r>
          </a:p>
          <a:p>
            <a:pPr marL="285750" indent="-285750">
              <a:buFontTx/>
              <a:buChar char="-"/>
            </a:pPr>
            <a:r>
              <a:rPr lang="de-DE" sz="1400" b="0" i="0" u="none" strike="noStrike" baseline="0" dirty="0">
                <a:solidFill>
                  <a:srgbClr val="000000"/>
                </a:solidFill>
                <a:latin typeface="+mn-lt"/>
              </a:rPr>
              <a:t>Datenmengen</a:t>
            </a:r>
          </a:p>
          <a:p>
            <a:pPr marL="285750" indent="-285750">
              <a:buFontTx/>
              <a:buChar char="-"/>
            </a:pPr>
            <a:r>
              <a:rPr lang="de-DE" sz="1400" b="0" i="0" u="none" strike="noStrike" baseline="0" dirty="0">
                <a:solidFill>
                  <a:srgbClr val="000000"/>
                </a:solidFill>
                <a:latin typeface="+mn-lt"/>
              </a:rPr>
              <a:t>Verbreitungsgeschwindigkeit</a:t>
            </a:r>
          </a:p>
          <a:p>
            <a:pPr marL="285750" indent="-285750">
              <a:buFontTx/>
              <a:buChar char="-"/>
            </a:pPr>
            <a:r>
              <a:rPr lang="de-DE" sz="1400" b="0" i="0" u="none" strike="noStrike" baseline="0" dirty="0">
                <a:solidFill>
                  <a:srgbClr val="000000"/>
                </a:solidFill>
                <a:latin typeface="+mn-lt"/>
              </a:rPr>
              <a:t>Bearbeitungsmöglichkeiten</a:t>
            </a:r>
          </a:p>
          <a:p>
            <a:pPr marL="0" indent="0">
              <a:buFontTx/>
              <a:buNone/>
            </a:pPr>
            <a:r>
              <a:rPr lang="de-DE" sz="1400" b="0" i="0" u="none" strike="noStrike" baseline="0" dirty="0">
                <a:solidFill>
                  <a:srgbClr val="000000"/>
                </a:solidFill>
                <a:latin typeface="+mn-lt"/>
                <a:sym typeface="Wingdings" panose="05000000000000000000" pitchFamily="2" charset="2"/>
              </a:rPr>
              <a:t> Schutzbedürfnis.</a:t>
            </a:r>
            <a:r>
              <a:rPr lang="de-DE" sz="1400" b="0" i="0" u="none" strike="noStrike" baseline="0" dirty="0">
                <a:solidFill>
                  <a:srgbClr val="000000"/>
                </a:solidFill>
                <a:latin typeface="+mn-lt"/>
              </a:rPr>
              <a:t> </a:t>
            </a:r>
          </a:p>
          <a:p>
            <a:endParaRPr lang="de-DE" sz="1400" b="0" i="0" u="none" strike="noStrike" baseline="0" dirty="0">
              <a:solidFill>
                <a:srgbClr val="000000"/>
              </a:solidFill>
              <a:latin typeface="+mn-lt"/>
            </a:endParaRPr>
          </a:p>
          <a:p>
            <a:endParaRPr lang="de-CH" sz="1400" dirty="0">
              <a:latin typeface="+mn-lt"/>
            </a:endParaRPr>
          </a:p>
          <a:p>
            <a:endParaRPr lang="de-CH" sz="1400" dirty="0">
              <a:latin typeface="+mn-lt"/>
            </a:endParaRPr>
          </a:p>
        </p:txBody>
      </p:sp>
      <p:sp>
        <p:nvSpPr>
          <p:cNvPr id="4" name="Foliennummernplatzhalter 3"/>
          <p:cNvSpPr>
            <a:spLocks noGrp="1"/>
          </p:cNvSpPr>
          <p:nvPr>
            <p:ph type="sldNum" sz="quarter" idx="5"/>
          </p:nvPr>
        </p:nvSpPr>
        <p:spPr/>
        <p:txBody>
          <a:bodyPr/>
          <a:lstStyle/>
          <a:p>
            <a:fld id="{88A7F9B2-0B62-4090-900E-6DCF39A1AFE1}" type="slidenum">
              <a:rPr lang="de-CH" smtClean="0"/>
              <a:t>3</a:t>
            </a:fld>
            <a:endParaRPr lang="de-CH"/>
          </a:p>
        </p:txBody>
      </p:sp>
    </p:spTree>
    <p:extLst>
      <p:ext uri="{BB962C8B-B14F-4D97-AF65-F5344CB8AC3E}">
        <p14:creationId xmlns:p14="http://schemas.microsoft.com/office/powerpoint/2010/main" val="2159328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hlinkClick r:id="rId3"/>
              </a:rPr>
              <a:t>Art. 6 Grundsätze </a:t>
            </a:r>
            <a:endParaRPr lang="de-DE" b="1" dirty="0"/>
          </a:p>
          <a:p>
            <a:r>
              <a:rPr lang="de-DE" baseline="30000" dirty="0"/>
              <a:t>1</a:t>
            </a:r>
            <a:r>
              <a:rPr lang="de-DE" dirty="0"/>
              <a:t> Personendaten müssen </a:t>
            </a:r>
            <a:r>
              <a:rPr lang="de-DE" b="1" dirty="0" err="1"/>
              <a:t>rechtmässig</a:t>
            </a:r>
            <a:r>
              <a:rPr lang="de-DE" b="1" dirty="0"/>
              <a:t> </a:t>
            </a:r>
            <a:r>
              <a:rPr lang="de-DE" dirty="0"/>
              <a:t>bearbeitet werden.</a:t>
            </a:r>
          </a:p>
          <a:p>
            <a:r>
              <a:rPr lang="de-DE" baseline="30000" dirty="0"/>
              <a:t>2</a:t>
            </a:r>
            <a:r>
              <a:rPr lang="de-DE" dirty="0"/>
              <a:t> Die Bearbeitung muss nach Treu und Glauben erfolgen und verhältnismässig sein.</a:t>
            </a:r>
          </a:p>
          <a:p>
            <a:r>
              <a:rPr lang="de-DE" baseline="30000" dirty="0"/>
              <a:t>3</a:t>
            </a:r>
            <a:r>
              <a:rPr lang="de-DE" dirty="0"/>
              <a:t> Personendaten dürfen nur zu einem bestimmten und für die betroffene Person erkennbaren Zweck beschafft werden; sie dürfen nur so bearbeitet werden, dass es mit diesem Zweck vereinbar ist.</a:t>
            </a:r>
          </a:p>
          <a:p>
            <a:r>
              <a:rPr lang="de-DE" baseline="30000" dirty="0"/>
              <a:t>4</a:t>
            </a:r>
            <a:r>
              <a:rPr lang="de-DE" dirty="0"/>
              <a:t> Sie werden vernichtet oder anonymisiert, sobald sie zum Zweck der Bearbeitung nicht mehr erforderlich sind.</a:t>
            </a:r>
          </a:p>
          <a:p>
            <a:r>
              <a:rPr lang="de-DE" baseline="30000" dirty="0"/>
              <a:t>5</a:t>
            </a:r>
            <a:r>
              <a:rPr lang="de-DE" dirty="0"/>
              <a:t> Wer Personendaten bearbeitet, muss sich über deren Richtigkeit vergewissern. Sie oder er muss alle angemessenen Massnahmen treffen, damit die Daten berichtigt, gelöscht oder vernichtet werden, die im Hinblick auf den Zweck ihrer Beschaffung oder Bearbeitung unrichtig oder unvollständig sind. Die Angemessenheit der Massnahmen hängt namentlich ab von der Art und dem Umfang der Bearbeitung sowie vom Risiko, das die Bearbeitung für die Persönlichkeit oder Grundrechte der betroffenen Personen mit sich bringt.</a:t>
            </a:r>
          </a:p>
          <a:p>
            <a:r>
              <a:rPr lang="de-DE" baseline="30000" dirty="0"/>
              <a:t>6</a:t>
            </a:r>
            <a:r>
              <a:rPr lang="de-DE" dirty="0"/>
              <a:t> Ist die </a:t>
            </a:r>
            <a:r>
              <a:rPr lang="de-DE" b="1" dirty="0"/>
              <a:t>Einwilligung</a:t>
            </a:r>
            <a:r>
              <a:rPr lang="de-DE" dirty="0"/>
              <a:t> der betroffenen Person erforderlich, so ist diese Einwilligung nur gültig, wenn sie für eine oder mehrere bestimmte Bearbeitungen nach angemessener Information freiwillig erteilt wird. </a:t>
            </a:r>
          </a:p>
          <a:p>
            <a:r>
              <a:rPr lang="de-DE" baseline="30000" dirty="0"/>
              <a:t>7</a:t>
            </a:r>
            <a:r>
              <a:rPr lang="de-DE" dirty="0"/>
              <a:t> </a:t>
            </a:r>
            <a:r>
              <a:rPr lang="de-DE" b="1" dirty="0"/>
              <a:t>Die Einwilligung muss ausdrücklich erfolgen für:</a:t>
            </a:r>
          </a:p>
          <a:p>
            <a:pPr marL="228600" indent="-228600">
              <a:buAutoNum type="alphaLcPeriod"/>
            </a:pPr>
            <a:r>
              <a:rPr lang="de-DE" dirty="0"/>
              <a:t>die Bearbeitung von besonders schützenswerten Personendaten; Art. 5 DSG</a:t>
            </a:r>
          </a:p>
          <a:p>
            <a:pPr marL="228600" indent="-228600">
              <a:buAutoNum type="alphaLcPeriod"/>
            </a:pPr>
            <a:r>
              <a:rPr lang="de-DE" dirty="0"/>
              <a:t>ein </a:t>
            </a:r>
            <a:r>
              <a:rPr lang="de-DE" dirty="0" err="1"/>
              <a:t>Profiling</a:t>
            </a:r>
            <a:r>
              <a:rPr lang="de-DE" dirty="0"/>
              <a:t> mit hohem Risiko durch eine private Person; oder</a:t>
            </a:r>
          </a:p>
          <a:p>
            <a:pPr marL="228600" indent="-228600">
              <a:buAutoNum type="alphaLcPeriod"/>
            </a:pPr>
            <a:r>
              <a:rPr lang="de-DE" dirty="0"/>
              <a:t>ein </a:t>
            </a:r>
            <a:r>
              <a:rPr lang="de-DE" dirty="0" err="1"/>
              <a:t>Profiling</a:t>
            </a:r>
            <a:r>
              <a:rPr lang="de-DE" dirty="0"/>
              <a:t> durch ein Bundesorgan. </a:t>
            </a:r>
          </a:p>
          <a:p>
            <a:pPr marL="0" indent="0">
              <a:buNone/>
            </a:pPr>
            <a:endParaRPr lang="de-DE" dirty="0"/>
          </a:p>
          <a:p>
            <a:pPr marL="0" indent="0">
              <a:buNone/>
            </a:pPr>
            <a:endParaRPr lang="de-DE" dirty="0"/>
          </a:p>
          <a:p>
            <a:pPr marL="342900" indent="0" eaLnBrk="1" hangingPunct="1">
              <a:buFont typeface="Arial" panose="020B0604020202020204" pitchFamily="34" charset="0"/>
              <a:buNone/>
            </a:pPr>
            <a:r>
              <a:rPr lang="de-DE" altLang="de-DE" sz="1600" b="1" dirty="0">
                <a:sym typeface="Wingdings" panose="05000000000000000000" pitchFamily="2" charset="2"/>
              </a:rPr>
              <a:t>Pflicht, Massnahmen zu treffen, dass Daten richtig und vollständig sind</a:t>
            </a:r>
          </a:p>
          <a:p>
            <a:pPr marL="342900" indent="0" eaLnBrk="1" hangingPunct="1">
              <a:buFont typeface="Arial" panose="020B0604020202020204" pitchFamily="34" charset="0"/>
              <a:buNone/>
            </a:pPr>
            <a:r>
              <a:rPr lang="de-DE" altLang="de-DE" sz="1600" b="1" dirty="0">
                <a:sym typeface="Wingdings" panose="05000000000000000000" pitchFamily="2" charset="2"/>
              </a:rPr>
              <a:t>Einwilligung nur gültig, wenn Aufklärung/Information erfolgt</a:t>
            </a:r>
          </a:p>
          <a:p>
            <a:endParaRPr lang="de-CH" dirty="0"/>
          </a:p>
          <a:p>
            <a:pPr marL="0" indent="0">
              <a:buNone/>
            </a:pPr>
            <a:r>
              <a:rPr lang="de-DE" dirty="0"/>
              <a:t>Zweck: Erfüllung Kundenbeziehung; oder Marketingzweck</a:t>
            </a:r>
          </a:p>
          <a:p>
            <a:pPr marL="0" indent="0">
              <a:buNone/>
            </a:pPr>
            <a:r>
              <a:rPr lang="de-DE" dirty="0" err="1"/>
              <a:t>Verhältnismässig</a:t>
            </a:r>
            <a:r>
              <a:rPr lang="de-DE" dirty="0"/>
              <a:t>: Zweck: </a:t>
            </a:r>
            <a:r>
              <a:rPr lang="de-DE" dirty="0" err="1"/>
              <a:t>verhältnismässig</a:t>
            </a:r>
            <a:r>
              <a:rPr lang="de-DE" dirty="0"/>
              <a:t>: Blumenkohl, </a:t>
            </a:r>
            <a:r>
              <a:rPr lang="de-DE" dirty="0" err="1"/>
              <a:t>rüebli</a:t>
            </a:r>
            <a:r>
              <a:rPr lang="de-DE" dirty="0"/>
              <a:t> – kein Geburtsdatum, hingegen bei Bier.</a:t>
            </a:r>
          </a:p>
          <a:p>
            <a:pPr marL="0" indent="0">
              <a:buNone/>
            </a:pPr>
            <a:r>
              <a:rPr lang="de-DE" dirty="0"/>
              <a:t>Vernichtung: Gesetz: darf / muss es 10 Jahre aufbewahren. – ev. hier aber 30 Jahre – dann muss man informieren. </a:t>
            </a:r>
          </a:p>
          <a:p>
            <a:pPr marL="0" indent="0">
              <a:buNone/>
            </a:pPr>
            <a:r>
              <a:rPr lang="de-DE" dirty="0"/>
              <a:t>Vernichtung Personalbewerberdaten.</a:t>
            </a:r>
          </a:p>
          <a:p>
            <a:pPr marL="0" indent="0">
              <a:buNone/>
            </a:pPr>
            <a:endParaRPr lang="de-DE" dirty="0"/>
          </a:p>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4</a:t>
            </a:fld>
            <a:endParaRPr lang="de-CH"/>
          </a:p>
        </p:txBody>
      </p:sp>
    </p:spTree>
    <p:extLst>
      <p:ext uri="{BB962C8B-B14F-4D97-AF65-F5344CB8AC3E}">
        <p14:creationId xmlns:p14="http://schemas.microsoft.com/office/powerpoint/2010/main" val="676006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5</a:t>
            </a:fld>
            <a:endParaRPr lang="de-CH"/>
          </a:p>
        </p:txBody>
      </p:sp>
    </p:spTree>
    <p:extLst>
      <p:ext uri="{BB962C8B-B14F-4D97-AF65-F5344CB8AC3E}">
        <p14:creationId xmlns:p14="http://schemas.microsoft.com/office/powerpoint/2010/main" val="2267307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6</a:t>
            </a:fld>
            <a:endParaRPr lang="de-CH"/>
          </a:p>
        </p:txBody>
      </p:sp>
    </p:spTree>
    <p:extLst>
      <p:ext uri="{BB962C8B-B14F-4D97-AF65-F5344CB8AC3E}">
        <p14:creationId xmlns:p14="http://schemas.microsoft.com/office/powerpoint/2010/main" val="50443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latin typeface="+mn-lt"/>
                <a:hlinkClick r:id="rId3"/>
              </a:rPr>
              <a:t>Art. 6 Grundsätze </a:t>
            </a:r>
            <a:endParaRPr lang="de-DE" sz="1200" b="1" dirty="0">
              <a:latin typeface="+mn-lt"/>
            </a:endParaRPr>
          </a:p>
          <a:p>
            <a:r>
              <a:rPr lang="de-DE" sz="1200" baseline="30000" dirty="0">
                <a:latin typeface="+mn-lt"/>
              </a:rPr>
              <a:t>1</a:t>
            </a:r>
            <a:r>
              <a:rPr lang="de-DE" sz="1200" dirty="0">
                <a:latin typeface="+mn-lt"/>
              </a:rPr>
              <a:t> Personendaten müssen </a:t>
            </a:r>
            <a:r>
              <a:rPr lang="de-DE" sz="1200" dirty="0" err="1">
                <a:latin typeface="+mn-lt"/>
              </a:rPr>
              <a:t>rechtmässig</a:t>
            </a:r>
            <a:r>
              <a:rPr lang="de-DE" sz="1200" dirty="0">
                <a:latin typeface="+mn-lt"/>
              </a:rPr>
              <a:t> bearbeitet werden.</a:t>
            </a:r>
          </a:p>
          <a:p>
            <a:r>
              <a:rPr lang="de-DE" sz="1200" baseline="30000" dirty="0">
                <a:latin typeface="+mn-lt"/>
              </a:rPr>
              <a:t>2</a:t>
            </a:r>
            <a:r>
              <a:rPr lang="de-DE" sz="1200" dirty="0">
                <a:latin typeface="+mn-lt"/>
              </a:rPr>
              <a:t> Die Bearbeitung muss nach Treu und Glauben erfolgen und verhältnismässig sein.</a:t>
            </a:r>
          </a:p>
          <a:p>
            <a:r>
              <a:rPr lang="de-DE" sz="1200" baseline="30000" dirty="0">
                <a:latin typeface="+mn-lt"/>
              </a:rPr>
              <a:t>3</a:t>
            </a:r>
            <a:r>
              <a:rPr lang="de-DE" sz="1200" dirty="0">
                <a:latin typeface="+mn-lt"/>
              </a:rPr>
              <a:t> Personendaten dürfen nur zu einem </a:t>
            </a:r>
            <a:r>
              <a:rPr lang="de-DE" sz="1200" b="1" dirty="0">
                <a:latin typeface="+mn-lt"/>
              </a:rPr>
              <a:t>bestimmten und für die betroffene Person erkennbaren Zweck </a:t>
            </a:r>
            <a:r>
              <a:rPr lang="de-DE" sz="1200" dirty="0">
                <a:latin typeface="+mn-lt"/>
              </a:rPr>
              <a:t>beschafft werden; sie dürfen nur so bearbeitet werden, dass es mit diesem Zweck vereinbar ist.</a:t>
            </a:r>
          </a:p>
          <a:p>
            <a:r>
              <a:rPr lang="de-DE" sz="1200" baseline="30000" dirty="0">
                <a:latin typeface="+mn-lt"/>
              </a:rPr>
              <a:t>4</a:t>
            </a:r>
            <a:r>
              <a:rPr lang="de-DE" sz="1200" dirty="0">
                <a:latin typeface="+mn-lt"/>
              </a:rPr>
              <a:t> Sie werden vernichtet oder anonymisiert, sobald sie zum Zweck der Bearbeitung nicht mehr erforderlich sind.</a:t>
            </a:r>
          </a:p>
          <a:p>
            <a:r>
              <a:rPr lang="de-DE" sz="1200" baseline="30000" dirty="0">
                <a:latin typeface="+mn-lt"/>
              </a:rPr>
              <a:t>5</a:t>
            </a:r>
            <a:r>
              <a:rPr lang="de-DE" sz="1200" dirty="0">
                <a:latin typeface="+mn-lt"/>
              </a:rPr>
              <a:t> Wer Personendaten bearbeitet, muss sich über deren Richtigkeit vergewissern. Sie oder er muss alle angemessenen Massnahmen treffen, damit die Daten berichtigt, gelöscht oder vernichtet werden, die im Hinblick auf den Zweck ihrer Beschaffung oder Bearbeitung unrichtig oder unvollständig sind. Die Angemessenheit der Massnahmen hängt namentlich ab von der Art und dem Umfang der Bearbeitung sowie vom Risiko, das die Bearbeitung für die Persönlichkeit oder Grundrechte der betroffenen Personen mit sich bringt.</a:t>
            </a:r>
          </a:p>
          <a:p>
            <a:r>
              <a:rPr lang="de-DE" sz="1200" baseline="30000" dirty="0">
                <a:latin typeface="+mn-lt"/>
              </a:rPr>
              <a:t>6</a:t>
            </a:r>
            <a:r>
              <a:rPr lang="de-DE" sz="1200" dirty="0">
                <a:latin typeface="+mn-lt"/>
              </a:rPr>
              <a:t> Ist die Einwilligung der betroffenen Person erforderlich, so ist diese Einwilligung nur gültig, wenn sie für eine oder mehrere bestimmte Bearbeitungen nach angemessener Information freiwillig erteilt wird. </a:t>
            </a:r>
          </a:p>
          <a:p>
            <a:r>
              <a:rPr lang="de-DE" sz="1200" baseline="30000" dirty="0">
                <a:latin typeface="+mn-lt"/>
              </a:rPr>
              <a:t>7</a:t>
            </a:r>
            <a:r>
              <a:rPr lang="de-DE" sz="1200" dirty="0">
                <a:latin typeface="+mn-lt"/>
              </a:rPr>
              <a:t> Die Einwilligung muss ausdrücklich erfolgen für:</a:t>
            </a:r>
          </a:p>
          <a:p>
            <a:pPr marL="228600" indent="-228600">
              <a:buAutoNum type="alphaLcPeriod"/>
            </a:pPr>
            <a:r>
              <a:rPr lang="de-DE" sz="1200" dirty="0">
                <a:latin typeface="+mn-lt"/>
              </a:rPr>
              <a:t>die Bearbeitung von besonders schützenswerten Personendaten;</a:t>
            </a:r>
          </a:p>
          <a:p>
            <a:pPr marL="228600" indent="-228600">
              <a:buAutoNum type="alphaLcPeriod"/>
            </a:pPr>
            <a:r>
              <a:rPr lang="de-DE" sz="1200" dirty="0">
                <a:latin typeface="+mn-lt"/>
              </a:rPr>
              <a:t>ein </a:t>
            </a:r>
            <a:r>
              <a:rPr lang="de-DE" sz="1200" dirty="0" err="1">
                <a:latin typeface="+mn-lt"/>
              </a:rPr>
              <a:t>Profiling</a:t>
            </a:r>
            <a:r>
              <a:rPr lang="de-DE" sz="1200" dirty="0">
                <a:latin typeface="+mn-lt"/>
              </a:rPr>
              <a:t> mit hohem Risiko durch eine private Person; </a:t>
            </a:r>
            <a:r>
              <a:rPr lang="de-DE" sz="1200" dirty="0" err="1">
                <a:latin typeface="+mn-lt"/>
              </a:rPr>
              <a:t>oderc</a:t>
            </a:r>
            <a:r>
              <a:rPr lang="de-DE" sz="1200" dirty="0">
                <a:latin typeface="+mn-lt"/>
              </a:rPr>
              <a:t>. ein </a:t>
            </a:r>
            <a:r>
              <a:rPr lang="de-DE" sz="1200" dirty="0" err="1">
                <a:latin typeface="+mn-lt"/>
              </a:rPr>
              <a:t>Profiling</a:t>
            </a:r>
            <a:r>
              <a:rPr lang="de-DE" sz="1200" dirty="0">
                <a:latin typeface="+mn-lt"/>
              </a:rPr>
              <a:t> durch ein Bundesorgan. </a:t>
            </a:r>
          </a:p>
          <a:p>
            <a:endParaRPr lang="de-CH" sz="1200" dirty="0">
              <a:latin typeface="+mn-lt"/>
            </a:endParaRPr>
          </a:p>
          <a:p>
            <a:r>
              <a:rPr lang="de-CH" sz="1200" b="1" dirty="0">
                <a:effectLst/>
                <a:latin typeface="+mn-lt"/>
                <a:ea typeface="Calibri" panose="020F0502020204030204" pitchFamily="34" charset="0"/>
              </a:rPr>
              <a:t>Werbung via Newsletter:</a:t>
            </a:r>
            <a:endParaRPr lang="de-CH" sz="1200" dirty="0">
              <a:effectLst/>
              <a:latin typeface="+mn-lt"/>
              <a:ea typeface="Calibri" panose="020F0502020204030204" pitchFamily="34" charset="0"/>
            </a:endParaRPr>
          </a:p>
          <a:p>
            <a:r>
              <a:rPr lang="de-CH" sz="1200" dirty="0">
                <a:effectLst/>
                <a:latin typeface="+mn-lt"/>
                <a:ea typeface="Calibri" panose="020F0502020204030204" pitchFamily="34" charset="0"/>
              </a:rPr>
              <a:t> </a:t>
            </a:r>
          </a:p>
          <a:p>
            <a:r>
              <a:rPr lang="de-CH" sz="1200" b="1" dirty="0">
                <a:effectLst/>
                <a:latin typeface="+mn-lt"/>
                <a:ea typeface="Calibri" panose="020F0502020204030204" pitchFamily="34" charset="0"/>
              </a:rPr>
              <a:t>Werbung per E-Mail (oder andere fernmeldetechnische Kanäle) ist Bearbeitung von Personendaten, daher ist das DSG anwendbar.</a:t>
            </a:r>
            <a:endParaRPr lang="de-CH" sz="1200" dirty="0">
              <a:effectLst/>
              <a:latin typeface="+mn-lt"/>
              <a:ea typeface="Calibri" panose="020F0502020204030204" pitchFamily="34" charset="0"/>
            </a:endParaRPr>
          </a:p>
          <a:p>
            <a:r>
              <a:rPr lang="de-CH" sz="1200" dirty="0">
                <a:effectLst/>
                <a:latin typeface="+mn-lt"/>
                <a:ea typeface="Calibri" panose="020F0502020204030204" pitchFamily="34" charset="0"/>
              </a:rPr>
              <a:t> </a:t>
            </a:r>
          </a:p>
          <a:p>
            <a:r>
              <a:rPr lang="de-CH" sz="1200" dirty="0">
                <a:effectLst/>
                <a:latin typeface="+mn-lt"/>
                <a:ea typeface="Calibri" panose="020F0502020204030204" pitchFamily="34" charset="0"/>
              </a:rPr>
              <a:t>Spezialregelung ausserdem in Art. 3 Abs. 1 </a:t>
            </a:r>
            <a:r>
              <a:rPr lang="de-CH" sz="1200" dirty="0" err="1">
                <a:effectLst/>
                <a:latin typeface="+mn-lt"/>
                <a:ea typeface="Calibri" panose="020F0502020204030204" pitchFamily="34" charset="0"/>
              </a:rPr>
              <a:t>lit</a:t>
            </a:r>
            <a:r>
              <a:rPr lang="de-CH" sz="1200" dirty="0">
                <a:effectLst/>
                <a:latin typeface="+mn-lt"/>
                <a:ea typeface="Calibri" panose="020F0502020204030204" pitchFamily="34" charset="0"/>
              </a:rPr>
              <a:t>. o UWG - Bundesgesetz über den unlauteren Wettbewerb – bei Massenwerbung via fernmeldetechnische Sendungen:</a:t>
            </a: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Grundsatz: Einwilligung zur Werbung mit E-Mail. Freiwillige Zustimmung nach hinreichender Aufklärung, das heisst vorgängig ausdrücklich zustimmen. Art. 3 o UWG. Bspw. Feld ankreuzen: «Ich stimmte zu, dass meine Daten zu Werbezwecken verwendet werden». Einwilligung kann jederzeit widerrufen werden.  Achtung die Annahme der allgemeinen Geschäftsbedingungen reicht nicht aus! </a:t>
            </a:r>
            <a:r>
              <a:rPr lang="de-CH" sz="1200" dirty="0" err="1">
                <a:effectLst/>
                <a:latin typeface="+mn-lt"/>
                <a:ea typeface="Times New Roman" panose="02020603050405020304" pitchFamily="18" charset="0"/>
              </a:rPr>
              <a:t>àVerweis</a:t>
            </a:r>
            <a:r>
              <a:rPr lang="de-CH" sz="1200" dirty="0">
                <a:effectLst/>
                <a:latin typeface="+mn-lt"/>
                <a:ea typeface="Times New Roman" panose="02020603050405020304" pitchFamily="18" charset="0"/>
              </a:rPr>
              <a:t> auf Privacy </a:t>
            </a:r>
            <a:r>
              <a:rPr lang="de-CH" sz="1200" dirty="0" err="1">
                <a:effectLst/>
                <a:latin typeface="+mn-lt"/>
                <a:ea typeface="Times New Roman" panose="02020603050405020304" pitchFamily="18" charset="0"/>
              </a:rPr>
              <a:t>by</a:t>
            </a:r>
            <a:r>
              <a:rPr lang="de-CH" sz="1200" dirty="0">
                <a:effectLst/>
                <a:latin typeface="+mn-lt"/>
                <a:ea typeface="Times New Roman" panose="02020603050405020304" pitchFamily="18" charset="0"/>
              </a:rPr>
              <a:t> Default.</a:t>
            </a:r>
            <a:endParaRPr lang="de-CH" sz="1200" dirty="0">
              <a:effectLst/>
              <a:latin typeface="+mn-lt"/>
              <a:ea typeface="Calibri" panose="020F0502020204030204" pitchFamily="34" charset="0"/>
            </a:endParaRPr>
          </a:p>
          <a:p>
            <a:pPr marL="457200"/>
            <a:r>
              <a:rPr lang="de-CH" sz="1200" dirty="0">
                <a:effectLst/>
                <a:latin typeface="+mn-lt"/>
                <a:ea typeface="Calibri" panose="020F0502020204030204" pitchFamily="34" charset="0"/>
              </a:rPr>
              <a:t> </a:t>
            </a: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Ausnahme: Angegangene Person ist Kundin bzw. Kunde des Unternehmens und Werbung betrifft ähnliche Produkte oder Dienstleistungen desselben Unternehmens. Diese Ausnahme ist nur gültig, wenn ein Verkauf stattgefunden hat oder eine Dienstleistung in Anspruch genommen wurde. Dabei muss die Identität des Absenders angegeben werden, und es muss eine einfache und kostenlose Möglichkeit bestehen, weitere Werbung abzulehnen, bspw. mit einem Abmeldelink. Art. 3 o UWG</a:t>
            </a:r>
            <a:endParaRPr lang="de-CH" sz="1200" dirty="0">
              <a:effectLst/>
              <a:latin typeface="+mn-lt"/>
              <a:ea typeface="Calibri" panose="020F0502020204030204" pitchFamily="34" charset="0"/>
            </a:endParaRPr>
          </a:p>
          <a:p>
            <a:pPr indent="449580"/>
            <a:r>
              <a:rPr lang="de-CH" sz="1200" dirty="0">
                <a:effectLst/>
                <a:latin typeface="+mn-lt"/>
                <a:ea typeface="Calibri" panose="020F0502020204030204" pitchFamily="34" charset="0"/>
              </a:rPr>
              <a:t>Achtung die Eröffnung eines Onlinekonto reicht nicht aus. </a:t>
            </a:r>
          </a:p>
          <a:p>
            <a:pPr indent="449580"/>
            <a:r>
              <a:rPr lang="de-CH" sz="1200" dirty="0">
                <a:effectLst/>
                <a:latin typeface="+mn-lt"/>
                <a:ea typeface="Calibri" panose="020F0502020204030204" pitchFamily="34" charset="0"/>
              </a:rPr>
              <a:t> </a:t>
            </a:r>
          </a:p>
          <a:p>
            <a:pPr indent="449580"/>
            <a:r>
              <a:rPr lang="de-CH" sz="1200" dirty="0" err="1">
                <a:effectLst/>
                <a:latin typeface="+mn-lt"/>
                <a:ea typeface="Calibri" panose="020F0502020204030204" pitchFamily="34" charset="0"/>
              </a:rPr>
              <a:t>àZivil</a:t>
            </a:r>
            <a:r>
              <a:rPr lang="de-CH" sz="1200" dirty="0">
                <a:effectLst/>
                <a:latin typeface="+mn-lt"/>
                <a:ea typeface="Calibri" panose="020F0502020204030204" pitchFamily="34" charset="0"/>
              </a:rPr>
              <a:t>- und Strafrechtlich UWG, wenn spezialgesetzlich geregelt. Andernfalls DSG.</a:t>
            </a:r>
          </a:p>
          <a:p>
            <a:r>
              <a:rPr lang="de-CH" sz="1200" dirty="0">
                <a:effectLst/>
                <a:latin typeface="+mn-lt"/>
                <a:ea typeface="Calibri" panose="020F0502020204030204" pitchFamily="34" charset="0"/>
              </a:rPr>
              <a:t> </a:t>
            </a:r>
          </a:p>
          <a:p>
            <a:r>
              <a:rPr lang="de-CH" sz="1200" b="1" dirty="0">
                <a:effectLst/>
                <a:latin typeface="+mn-lt"/>
                <a:ea typeface="Calibri" panose="020F0502020204030204" pitchFamily="34" charset="0"/>
              </a:rPr>
              <a:t>Einschub Spam:</a:t>
            </a:r>
            <a:endParaRPr lang="de-CH" sz="1200" dirty="0">
              <a:effectLst/>
              <a:latin typeface="+mn-lt"/>
              <a:ea typeface="Calibri" panose="020F0502020204030204" pitchFamily="34" charset="0"/>
            </a:endParaRPr>
          </a:p>
          <a:p>
            <a:r>
              <a:rPr lang="de-CH" sz="1200" dirty="0" err="1">
                <a:effectLst/>
                <a:latin typeface="+mn-lt"/>
                <a:ea typeface="Calibri" panose="020F0502020204030204" pitchFamily="34" charset="0"/>
              </a:rPr>
              <a:t>Spamming</a:t>
            </a:r>
            <a:r>
              <a:rPr lang="de-CH" sz="1200" dirty="0">
                <a:effectLst/>
                <a:latin typeface="+mn-lt"/>
                <a:ea typeface="Calibri" panose="020F0502020204030204" pitchFamily="34" charset="0"/>
              </a:rPr>
              <a:t> = automatisierte Versand von elektronischen Nachrichten an eine Vielzahl von Empfänger ohne deren Einwilligung. Absender = Spammer.</a:t>
            </a:r>
          </a:p>
          <a:p>
            <a:r>
              <a:rPr lang="de-CH" sz="1200" dirty="0">
                <a:effectLst/>
                <a:latin typeface="+mn-lt"/>
                <a:ea typeface="Calibri" panose="020F0502020204030204" pitchFamily="34" charset="0"/>
              </a:rPr>
              <a:t>In der Schweiz: Anbieter von Fernmeldediensten müssen Spam bekämpfen mittels technisch Möglichen (Filter Posteingang), verhindern dass ihre Kunden Spam senden (Kontrolle Versand Nachrichten), gut erreichbare Meldestelle betreiben welche Meldungen nachgeht. </a:t>
            </a:r>
          </a:p>
          <a:p>
            <a:r>
              <a:rPr lang="de-CH" sz="1200" dirty="0">
                <a:effectLst/>
                <a:latin typeface="+mn-lt"/>
                <a:ea typeface="Calibri" panose="020F0502020204030204" pitchFamily="34" charset="0"/>
              </a:rPr>
              <a:t>Schutz durch Art. 45a FMG und Art. 83 FMV, wobei Anbieter von Fernmeldediensten Kunden vor Erhalt unlauterer Werbung (Art. 3 Abs. 1 </a:t>
            </a:r>
            <a:r>
              <a:rPr lang="de-CH" sz="1200" dirty="0" err="1">
                <a:effectLst/>
                <a:latin typeface="+mn-lt"/>
                <a:ea typeface="Calibri" panose="020F0502020204030204" pitchFamily="34" charset="0"/>
              </a:rPr>
              <a:t>lit</a:t>
            </a:r>
            <a:r>
              <a:rPr lang="de-CH" sz="1200" dirty="0">
                <a:effectLst/>
                <a:latin typeface="+mn-lt"/>
                <a:ea typeface="Calibri" panose="020F0502020204030204" pitchFamily="34" charset="0"/>
              </a:rPr>
              <a:t>. o, u oder v UWG) schützen sollen soweit es der Stand der Technik zulässt.</a:t>
            </a:r>
          </a:p>
          <a:p>
            <a:r>
              <a:rPr lang="de-CH" sz="1200" dirty="0">
                <a:effectLst/>
                <a:latin typeface="+mn-lt"/>
                <a:ea typeface="Calibri" panose="020F0502020204030204" pitchFamily="34" charset="0"/>
              </a:rPr>
              <a:t> </a:t>
            </a:r>
          </a:p>
          <a:p>
            <a:r>
              <a:rPr lang="de-CH" sz="1200" b="1" dirty="0">
                <a:effectLst/>
                <a:latin typeface="+mn-lt"/>
                <a:ea typeface="Calibri" panose="020F0502020204030204" pitchFamily="34" charset="0"/>
              </a:rPr>
              <a:t>Werbung per Post oder Telefon ist Bearbeitung von Personendaten, daher ist DSG anwendbar.</a:t>
            </a:r>
            <a:endParaRPr lang="de-CH" sz="1200" dirty="0">
              <a:effectLst/>
              <a:latin typeface="+mn-lt"/>
              <a:ea typeface="Calibri" panose="020F0502020204030204" pitchFamily="34" charset="0"/>
            </a:endParaRP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Verwendung von Adresse und Telefonnummer zu Werbezwecken ist zulässig, wenn betroffene Person, ihre Adresse und Telefonnummer der Öffentlichkeit zugänglich gemacht und die Verwendung zu Werbezwecken nicht ausdrücklich untersagt hat. Bspw. Telefonverzeichnis, anderes Verzeichnis der Branche oder Vereinigung etc.</a:t>
            </a:r>
            <a:endParaRPr lang="de-CH" sz="1200" dirty="0">
              <a:effectLst/>
              <a:latin typeface="+mn-lt"/>
              <a:ea typeface="Calibri" panose="020F0502020204030204" pitchFamily="34" charset="0"/>
            </a:endParaRPr>
          </a:p>
          <a:p>
            <a:r>
              <a:rPr lang="de-CH" sz="1200" dirty="0">
                <a:effectLst/>
                <a:latin typeface="+mn-lt"/>
                <a:ea typeface="Calibri" panose="020F0502020204030204" pitchFamily="34" charset="0"/>
              </a:rPr>
              <a:t> </a:t>
            </a: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Sperrung von Adresse und Telefonnummer bei Swisscom </a:t>
            </a:r>
            <a:r>
              <a:rPr lang="de-CH" sz="1200" dirty="0" err="1">
                <a:effectLst/>
                <a:latin typeface="+mn-lt"/>
                <a:ea typeface="Times New Roman" panose="02020603050405020304" pitchFamily="18" charset="0"/>
              </a:rPr>
              <a:t>Directories</a:t>
            </a:r>
            <a:r>
              <a:rPr lang="de-CH" sz="1200" dirty="0">
                <a:effectLst/>
                <a:latin typeface="+mn-lt"/>
                <a:ea typeface="Times New Roman" panose="02020603050405020304" pitchFamily="18" charset="0"/>
              </a:rPr>
              <a:t> AG. Konkret Sternmarkierung im Telefonverzeichnis. à Art. 3 Abs. 1 </a:t>
            </a:r>
            <a:r>
              <a:rPr lang="de-CH" sz="1200" dirty="0" err="1">
                <a:effectLst/>
                <a:latin typeface="+mn-lt"/>
                <a:ea typeface="Times New Roman" panose="02020603050405020304" pitchFamily="18" charset="0"/>
              </a:rPr>
              <a:t>lit</a:t>
            </a:r>
            <a:r>
              <a:rPr lang="de-CH" sz="1200" dirty="0">
                <a:effectLst/>
                <a:latin typeface="+mn-lt"/>
                <a:ea typeface="Times New Roman" panose="02020603050405020304" pitchFamily="18" charset="0"/>
              </a:rPr>
              <a:t>. u UWG: Nichtbeachtung der Sternmarkierung;  Ausnahme Geschäftsbeziehung Art. Abs. 1 </a:t>
            </a:r>
            <a:r>
              <a:rPr lang="de-CH" sz="1200" dirty="0" err="1">
                <a:effectLst/>
                <a:latin typeface="+mn-lt"/>
                <a:ea typeface="Times New Roman" panose="02020603050405020304" pitchFamily="18" charset="0"/>
              </a:rPr>
              <a:t>lit</a:t>
            </a:r>
            <a:r>
              <a:rPr lang="de-CH" sz="1200" dirty="0">
                <a:effectLst/>
                <a:latin typeface="+mn-lt"/>
                <a:ea typeface="Times New Roman" panose="02020603050405020304" pitchFamily="18" charset="0"/>
              </a:rPr>
              <a:t> o.</a:t>
            </a:r>
            <a:endParaRPr lang="de-CH" sz="1200" dirty="0">
              <a:effectLst/>
              <a:latin typeface="+mn-lt"/>
              <a:ea typeface="Calibri" panose="020F0502020204030204" pitchFamily="34" charset="0"/>
            </a:endParaRP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Sperrung der Adresse bei Schweizer Dialogmarketing Verband SDV </a:t>
            </a:r>
            <a:r>
              <a:rPr lang="de-CH" sz="1200" dirty="0" err="1">
                <a:effectLst/>
                <a:latin typeface="+mn-lt"/>
                <a:ea typeface="Times New Roman" panose="02020603050405020304" pitchFamily="18" charset="0"/>
              </a:rPr>
              <a:t>àEintrag</a:t>
            </a:r>
            <a:r>
              <a:rPr lang="de-CH" sz="1200" dirty="0">
                <a:effectLst/>
                <a:latin typeface="+mn-lt"/>
                <a:ea typeface="Times New Roman" panose="02020603050405020304" pitchFamily="18" charset="0"/>
              </a:rPr>
              <a:t> in sog. Robinson Liste. </a:t>
            </a:r>
            <a:endParaRPr lang="de-CH" sz="1200" dirty="0">
              <a:effectLst/>
              <a:latin typeface="+mn-lt"/>
              <a:ea typeface="Calibri" panose="020F0502020204030204" pitchFamily="34" charset="0"/>
            </a:endParaRPr>
          </a:p>
          <a:p>
            <a:pPr marL="342900" lvl="0" indent="-342900">
              <a:buFont typeface="Calibri" panose="020F0502020204030204" pitchFamily="34" charset="0"/>
              <a:buChar char="-"/>
            </a:pPr>
            <a:r>
              <a:rPr lang="de-CH" sz="1200" dirty="0">
                <a:effectLst/>
                <a:latin typeface="+mn-lt"/>
                <a:ea typeface="Times New Roman" panose="02020603050405020304" pitchFamily="18" charset="0"/>
              </a:rPr>
              <a:t>Rücksendung ungeöffneter Werbeschriften an den Absender mit Vermerk auf Umschlag «Ich untersage die Verwendung meiner Adresse zu Werbezwecken.» muss beachtet werden. </a:t>
            </a:r>
            <a:endParaRPr lang="de-CH" sz="1200" dirty="0">
              <a:effectLst/>
              <a:latin typeface="+mn-lt"/>
              <a:ea typeface="Calibri" panose="020F0502020204030204" pitchFamily="34" charset="0"/>
            </a:endParaRPr>
          </a:p>
          <a:p>
            <a:endParaRPr lang="de-CH" sz="1200" dirty="0">
              <a:latin typeface="+mn-lt"/>
            </a:endParaRPr>
          </a:p>
        </p:txBody>
      </p:sp>
      <p:sp>
        <p:nvSpPr>
          <p:cNvPr id="4" name="Foliennummernplatzhalter 3"/>
          <p:cNvSpPr>
            <a:spLocks noGrp="1"/>
          </p:cNvSpPr>
          <p:nvPr>
            <p:ph type="sldNum" sz="quarter" idx="5"/>
          </p:nvPr>
        </p:nvSpPr>
        <p:spPr/>
        <p:txBody>
          <a:bodyPr/>
          <a:lstStyle/>
          <a:p>
            <a:fld id="{88A7F9B2-0B62-4090-900E-6DCF39A1AFE1}" type="slidenum">
              <a:rPr lang="de-CH" smtClean="0"/>
              <a:t>7</a:t>
            </a:fld>
            <a:endParaRPr lang="de-CH"/>
          </a:p>
        </p:txBody>
      </p:sp>
    </p:spTree>
    <p:extLst>
      <p:ext uri="{BB962C8B-B14F-4D97-AF65-F5344CB8AC3E}">
        <p14:creationId xmlns:p14="http://schemas.microsoft.com/office/powerpoint/2010/main" val="4153716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hlinkClick r:id="rId3"/>
              </a:rPr>
              <a:t>Art. 6 Grundsätze </a:t>
            </a:r>
            <a:endParaRPr lang="de-DE" b="1" dirty="0"/>
          </a:p>
          <a:p>
            <a:r>
              <a:rPr lang="de-DE" baseline="30000" dirty="0"/>
              <a:t>1</a:t>
            </a:r>
            <a:r>
              <a:rPr lang="de-DE" dirty="0"/>
              <a:t> Personendaten müssen </a:t>
            </a:r>
            <a:r>
              <a:rPr lang="de-DE" dirty="0" err="1"/>
              <a:t>rechtmässig</a:t>
            </a:r>
            <a:r>
              <a:rPr lang="de-DE" dirty="0"/>
              <a:t> bearbeitet werden.</a:t>
            </a:r>
          </a:p>
          <a:p>
            <a:r>
              <a:rPr lang="de-DE" baseline="30000" dirty="0"/>
              <a:t>2</a:t>
            </a:r>
            <a:r>
              <a:rPr lang="de-DE" dirty="0"/>
              <a:t> Die Bearbeitung muss nach Treu und Glauben erfolgen und verhältnismässig sein.</a:t>
            </a:r>
          </a:p>
          <a:p>
            <a:r>
              <a:rPr lang="de-DE" baseline="30000" dirty="0"/>
              <a:t>3</a:t>
            </a:r>
            <a:r>
              <a:rPr lang="de-DE" dirty="0"/>
              <a:t> Personendaten dürfen nur zu einem bestimmten und für die betroffene Person erkennbaren Zweck beschafft werden; sie dürfen nur so bearbeitet werden, dass es mit diesem Zweck vereinbar ist.</a:t>
            </a:r>
          </a:p>
          <a:p>
            <a:r>
              <a:rPr lang="de-DE" baseline="30000" dirty="0"/>
              <a:t>4</a:t>
            </a:r>
            <a:r>
              <a:rPr lang="de-DE" dirty="0"/>
              <a:t> Sie werden vernichtet oder anonymisiert, sobald sie zum Zweck der Bearbeitung nicht mehr erforderlich sind.</a:t>
            </a:r>
          </a:p>
          <a:p>
            <a:r>
              <a:rPr lang="de-DE" baseline="30000" dirty="0"/>
              <a:t>5</a:t>
            </a:r>
            <a:r>
              <a:rPr lang="de-DE" dirty="0"/>
              <a:t> Wer Personendaten bearbeitet, muss sich über deren </a:t>
            </a:r>
            <a:r>
              <a:rPr lang="de-DE" sz="1600" b="1" dirty="0"/>
              <a:t>Richtigkeit</a:t>
            </a:r>
            <a:r>
              <a:rPr lang="de-DE" dirty="0"/>
              <a:t> vergewissern. Sie oder er muss alle angemessenen Massnahmen treffen, damit die Daten berichtigt, gelöscht oder vernichtet werden, die im Hinblick auf den Zweck ihrer Beschaffung oder Bearbeitung </a:t>
            </a:r>
            <a:r>
              <a:rPr lang="de-DE" sz="1600" b="1" kern="1200" dirty="0">
                <a:solidFill>
                  <a:schemeClr val="tx1"/>
                </a:solidFill>
                <a:latin typeface="+mn-lt"/>
                <a:ea typeface="+mn-ea"/>
                <a:cs typeface="+mn-cs"/>
              </a:rPr>
              <a:t>unrichtig oder unvollständig </a:t>
            </a:r>
            <a:r>
              <a:rPr lang="de-DE" dirty="0"/>
              <a:t>sind. Die Angemessenheit der Massnahmen hängt namentlich ab von der Art und dem Umfang der Bearbeitung sowie vom Risiko, das die Bearbeitung für die Persönlichkeit oder Grundrechte der betroffenen Personen mit sich bringt.</a:t>
            </a:r>
          </a:p>
          <a:p>
            <a:r>
              <a:rPr lang="de-DE" baseline="30000" dirty="0"/>
              <a:t>6</a:t>
            </a:r>
            <a:r>
              <a:rPr lang="de-DE" dirty="0"/>
              <a:t> Ist die Einwilligung der betroffenen Person erforderlich, so ist diese Einwilligung nur gültig, wenn sie für eine oder mehrere bestimmte Bearbeitungen nach angemessener Information freiwillig erteilt wird. </a:t>
            </a:r>
          </a:p>
          <a:p>
            <a:r>
              <a:rPr lang="de-DE" baseline="30000" dirty="0"/>
              <a:t>7</a:t>
            </a:r>
            <a:r>
              <a:rPr lang="de-DE" dirty="0"/>
              <a:t> Die Einwilligung muss ausdrücklich erfolgen für:</a:t>
            </a:r>
          </a:p>
          <a:p>
            <a:r>
              <a:rPr lang="de-DE" dirty="0"/>
              <a:t>a. die Bearbeitung von besonders schützenswerten </a:t>
            </a:r>
            <a:r>
              <a:rPr lang="de-DE" dirty="0" err="1"/>
              <a:t>Personendaten;b</a:t>
            </a:r>
            <a:r>
              <a:rPr lang="de-DE" dirty="0"/>
              <a:t>. ein </a:t>
            </a:r>
            <a:r>
              <a:rPr lang="de-DE" dirty="0" err="1"/>
              <a:t>Profiling</a:t>
            </a:r>
            <a:r>
              <a:rPr lang="de-DE" dirty="0"/>
              <a:t> mit hohem Risiko durch eine private Person; </a:t>
            </a:r>
            <a:r>
              <a:rPr lang="de-DE" dirty="0" err="1"/>
              <a:t>oderc</a:t>
            </a:r>
            <a:r>
              <a:rPr lang="de-DE" dirty="0"/>
              <a:t>. ein </a:t>
            </a:r>
            <a:r>
              <a:rPr lang="de-DE" dirty="0" err="1"/>
              <a:t>Profiling</a:t>
            </a:r>
            <a:r>
              <a:rPr lang="de-DE" dirty="0"/>
              <a:t> durch ein Bundesorgan. </a:t>
            </a:r>
          </a:p>
          <a:p>
            <a:endParaRPr lang="de-CH" dirty="0"/>
          </a:p>
        </p:txBody>
      </p:sp>
      <p:sp>
        <p:nvSpPr>
          <p:cNvPr id="4" name="Foliennummernplatzhalter 3"/>
          <p:cNvSpPr>
            <a:spLocks noGrp="1"/>
          </p:cNvSpPr>
          <p:nvPr>
            <p:ph type="sldNum" sz="quarter" idx="5"/>
          </p:nvPr>
        </p:nvSpPr>
        <p:spPr/>
        <p:txBody>
          <a:bodyPr/>
          <a:lstStyle/>
          <a:p>
            <a:fld id="{88A7F9B2-0B62-4090-900E-6DCF39A1AFE1}" type="slidenum">
              <a:rPr lang="de-CH" smtClean="0"/>
              <a:t>8</a:t>
            </a:fld>
            <a:endParaRPr lang="de-CH"/>
          </a:p>
        </p:txBody>
      </p:sp>
    </p:spTree>
    <p:extLst>
      <p:ext uri="{BB962C8B-B14F-4D97-AF65-F5344CB8AC3E}">
        <p14:creationId xmlns:p14="http://schemas.microsoft.com/office/powerpoint/2010/main" val="1092476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b="1" u="sng" dirty="0">
                <a:solidFill>
                  <a:srgbClr val="006699"/>
                </a:solidFill>
                <a:effectLst/>
                <a:latin typeface="+mn-lt"/>
                <a:ea typeface="Times New Roman" panose="02020603050405020304" pitchFamily="18" charset="0"/>
                <a:hlinkClick r:id="rId3"/>
              </a:rPr>
              <a:t>Art. 7 Datenschutz durch Technik und datenschutzfreundliche Voreinstellungen</a:t>
            </a:r>
            <a:endParaRPr lang="de-CH" sz="1200" b="1" dirty="0">
              <a:effectLst/>
              <a:latin typeface="+mn-lt"/>
              <a:ea typeface="Times New Roman" panose="02020603050405020304" pitchFamily="18" charset="0"/>
            </a:endParaRPr>
          </a:p>
          <a:p>
            <a:r>
              <a:rPr lang="de-CH" sz="1200" baseline="30000" dirty="0">
                <a:effectLst/>
                <a:latin typeface="+mn-lt"/>
                <a:ea typeface="Times New Roman" panose="02020603050405020304" pitchFamily="18" charset="0"/>
              </a:rPr>
              <a:t>1</a:t>
            </a:r>
            <a:r>
              <a:rPr lang="de-CH" sz="1200" dirty="0">
                <a:effectLst/>
                <a:latin typeface="+mn-lt"/>
                <a:ea typeface="Times New Roman" panose="02020603050405020304" pitchFamily="18" charset="0"/>
              </a:rPr>
              <a:t> Der Verantwortliche ist verpflichtet, die Datenbearbeitung technisch und organisatorisch so auszugestalten, dass die Datenschutzvorschriften eingehalten werden, insbesondere die Grundsätze nach Artikel 6. Er berücksichtigt dies ab der Planung.</a:t>
            </a:r>
          </a:p>
          <a:p>
            <a:r>
              <a:rPr lang="de-CH" sz="1200" baseline="30000" dirty="0">
                <a:effectLst/>
                <a:latin typeface="+mn-lt"/>
                <a:ea typeface="Times New Roman" panose="02020603050405020304" pitchFamily="18" charset="0"/>
              </a:rPr>
              <a:t>2</a:t>
            </a:r>
            <a:r>
              <a:rPr lang="de-CH" sz="1200" dirty="0">
                <a:effectLst/>
                <a:latin typeface="+mn-lt"/>
                <a:ea typeface="Times New Roman" panose="02020603050405020304" pitchFamily="18" charset="0"/>
              </a:rPr>
              <a:t> Die technischen und organisatorischen Massnahmen müssen insbesondere dem Stand der Technik, der Art und dem Umfang der Datenbearbeitung sowie dem Risiko, das die Bearbeitung für die Persönlichkeit oder die Grundrechte der betroffenen Personen mit sich bringt, angemessen sein.</a:t>
            </a:r>
          </a:p>
          <a:p>
            <a:r>
              <a:rPr lang="de-CH" sz="1200" baseline="30000" dirty="0">
                <a:effectLst/>
                <a:latin typeface="+mn-lt"/>
                <a:ea typeface="Times New Roman" panose="02020603050405020304" pitchFamily="18" charset="0"/>
              </a:rPr>
              <a:t>3</a:t>
            </a:r>
            <a:r>
              <a:rPr lang="de-CH" sz="1200" dirty="0">
                <a:effectLst/>
                <a:latin typeface="+mn-lt"/>
                <a:ea typeface="Times New Roman" panose="02020603050405020304" pitchFamily="18" charset="0"/>
              </a:rPr>
              <a:t> Der Verantwortliche ist verpflichtet, mittels geeigneter Voreinstellungen sicherzustellen, dass die Bearbeitung der Personendaten auf das für den Verwendungszweck nötige Mindestmass beschränkt ist, soweit die betroffene Person nicht etwas anderes bestimmt.</a:t>
            </a:r>
          </a:p>
          <a:p>
            <a:endParaRPr lang="de-CH" sz="1200" dirty="0">
              <a:effectLst/>
              <a:latin typeface="+mn-lt"/>
              <a:ea typeface="Times New Roman" panose="02020603050405020304" pitchFamily="18" charset="0"/>
            </a:endParaRPr>
          </a:p>
          <a:p>
            <a:r>
              <a:rPr lang="de-CH" sz="1200" b="1" u="sng" dirty="0">
                <a:solidFill>
                  <a:srgbClr val="006699"/>
                </a:solidFill>
                <a:effectLst/>
                <a:latin typeface="+mn-lt"/>
                <a:ea typeface="Times New Roman" panose="02020603050405020304" pitchFamily="18" charset="0"/>
                <a:hlinkClick r:id="rId4"/>
              </a:rPr>
              <a:t>Art. 3 DSV Technische und organisatorische Massnahmen</a:t>
            </a:r>
            <a:endParaRPr lang="de-CH" sz="1200" b="1" dirty="0">
              <a:effectLst/>
              <a:latin typeface="+mn-lt"/>
              <a:ea typeface="Times New Roman" panose="02020603050405020304" pitchFamily="18" charset="0"/>
            </a:endParaRPr>
          </a:p>
          <a:p>
            <a:r>
              <a:rPr lang="de-CH" sz="1200" baseline="30000" dirty="0">
                <a:effectLst/>
                <a:latin typeface="+mn-lt"/>
                <a:ea typeface="Times New Roman" panose="02020603050405020304" pitchFamily="18" charset="0"/>
              </a:rPr>
              <a:t>1</a:t>
            </a:r>
            <a:r>
              <a:rPr lang="de-CH" sz="1200" dirty="0">
                <a:effectLst/>
                <a:latin typeface="+mn-lt"/>
                <a:ea typeface="Times New Roman" panose="02020603050405020304" pitchFamily="18" charset="0"/>
              </a:rPr>
              <a:t> Um die </a:t>
            </a:r>
            <a:r>
              <a:rPr lang="de-CH" sz="1200" dirty="0">
                <a:effectLst/>
                <a:highlight>
                  <a:srgbClr val="C0C0C0"/>
                </a:highlight>
                <a:latin typeface="+mn-lt"/>
                <a:ea typeface="Times New Roman" panose="02020603050405020304" pitchFamily="18" charset="0"/>
              </a:rPr>
              <a:t>Vertraulichkeit</a:t>
            </a:r>
            <a:r>
              <a:rPr lang="de-CH" sz="1200" dirty="0">
                <a:effectLst/>
                <a:latin typeface="+mn-lt"/>
                <a:ea typeface="Times New Roman" panose="02020603050405020304" pitchFamily="18" charset="0"/>
              </a:rPr>
              <a:t> zu gewährleisten, müssen der Verantwortliche und der Auftragsbearbeiter geeignete Massnahmen treffen, damit:</a:t>
            </a: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a. berechtigte Personen nur auf diejenigen Personendaten Zugriff haben, die sie zur Erfüllung ihrer Aufgaben benötigen (</a:t>
            </a:r>
            <a:r>
              <a:rPr lang="de-CH" sz="1200" b="1" dirty="0">
                <a:effectLst/>
                <a:highlight>
                  <a:srgbClr val="C0C0C0"/>
                </a:highlight>
                <a:latin typeface="+mn-lt"/>
                <a:ea typeface="Calibri" panose="020F0502020204030204" pitchFamily="34" charset="0"/>
                <a:cs typeface="Calibri" panose="020F0502020204030204" pitchFamily="34" charset="0"/>
              </a:rPr>
              <a:t>Zugriffskontrolle</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b. nur berechtigte Personen Zugang zu den Räumlichkeiten und Anlagen haben, in denen Personendaten bearbeitet werden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Zugangskontrolle</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c. unbefugte Personen automatisierte Datenbearbeitungssysteme nicht mittels Einrichtungen zur Datenübertragung benutzen können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Benutzerkontroll</a:t>
            </a:r>
            <a:r>
              <a:rPr lang="de-CH" sz="1200" dirty="0">
                <a:effectLst/>
                <a:highlight>
                  <a:srgbClr val="C0C0C0"/>
                </a:highlight>
                <a:latin typeface="+mn-lt"/>
                <a:ea typeface="Calibri" panose="020F0502020204030204" pitchFamily="34" charset="0"/>
                <a:cs typeface="Calibri" panose="020F0502020204030204" pitchFamily="34" charset="0"/>
              </a:rPr>
              <a:t>e</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r>
              <a:rPr lang="de-CH" sz="1200" baseline="30000" dirty="0">
                <a:effectLst/>
                <a:latin typeface="+mn-lt"/>
                <a:ea typeface="Times New Roman" panose="02020603050405020304" pitchFamily="18" charset="0"/>
              </a:rPr>
              <a:t>2</a:t>
            </a:r>
            <a:r>
              <a:rPr lang="de-CH" sz="1200" dirty="0">
                <a:effectLst/>
                <a:latin typeface="+mn-lt"/>
                <a:ea typeface="Times New Roman" panose="02020603050405020304" pitchFamily="18" charset="0"/>
              </a:rPr>
              <a:t> Um die </a:t>
            </a:r>
            <a:r>
              <a:rPr lang="de-CH" sz="1200" dirty="0">
                <a:effectLst/>
                <a:highlight>
                  <a:srgbClr val="C0C0C0"/>
                </a:highlight>
                <a:latin typeface="+mn-lt"/>
                <a:ea typeface="Times New Roman" panose="02020603050405020304" pitchFamily="18" charset="0"/>
              </a:rPr>
              <a:t>Verfügbarkeit</a:t>
            </a:r>
            <a:r>
              <a:rPr lang="de-CH" sz="1200" dirty="0">
                <a:effectLst/>
                <a:latin typeface="+mn-lt"/>
                <a:ea typeface="Times New Roman" panose="02020603050405020304" pitchFamily="18" charset="0"/>
              </a:rPr>
              <a:t> und Integrität zu gewährleisten, müssen der Verantwortliche und der Auftragsbearbeiter geeignete Massnahmen treffen, damit:</a:t>
            </a: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a. unbefugte Personen Datenträger nicht lesen, kopieren, verändern, verschieben, löschen oder vernichten können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Datenträgerkontrolle</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b. unbefugte Personen Personendaten im Speicher nicht speichern, lesen, ändern, löschen oder vernichten können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Speicherkontrolle</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c. unbefugte Personen bei der Bekanntgabe von Personendaten oder beim Transport von Datenträgern Personendaten nicht lesen, kopieren, verändern, löschen oder vernichten können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Transportkontrolle</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d. die Verfügbarkeit der Personendaten und der Zugang zu ihnen bei einem physischen oder technischen Zwischenfall rasch wiederhergestellt werden können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(Wiederherstellung</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e. alle Funktionen des automatisierten Datenbearbeitungssystems zur Verfügung stehen (</a:t>
            </a:r>
            <a:r>
              <a:rPr lang="de-CH" sz="1200" dirty="0">
                <a:effectLst/>
                <a:highlight>
                  <a:srgbClr val="C0C0C0"/>
                </a:highlight>
                <a:latin typeface="+mn-lt"/>
                <a:ea typeface="Calibri" panose="020F0502020204030204" pitchFamily="34" charset="0"/>
                <a:cs typeface="Calibri" panose="020F0502020204030204" pitchFamily="34" charset="0"/>
              </a:rPr>
              <a:t>Verfügbarkeit</a:t>
            </a:r>
            <a:r>
              <a:rPr lang="de-CH" sz="1200" dirty="0">
                <a:effectLst/>
                <a:latin typeface="+mn-lt"/>
                <a:ea typeface="Calibri" panose="020F0502020204030204" pitchFamily="34" charset="0"/>
                <a:cs typeface="Calibri" panose="020F0502020204030204" pitchFamily="34" charset="0"/>
              </a:rPr>
              <a:t>), Fehlfunktionen gemeldet werden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Zuverlässigkeit) </a:t>
            </a:r>
            <a:r>
              <a:rPr lang="de-CH" sz="1200" dirty="0">
                <a:effectLst/>
                <a:latin typeface="+mn-lt"/>
                <a:ea typeface="Calibri" panose="020F0502020204030204" pitchFamily="34" charset="0"/>
                <a:cs typeface="Calibri" panose="020F0502020204030204" pitchFamily="34" charset="0"/>
              </a:rPr>
              <a:t>und gespeicherte Personendaten nicht durch Fehlfunktionen des Systems beschädigt werden können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Datenintegrität</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f. Betriebssysteme und Anwendungssoftware stets auf dem neusten Sicherheitsstand gehalten und bekannte kritische Lücken geschlossen werden (</a:t>
            </a:r>
            <a:r>
              <a:rPr lang="de-CH" sz="1200" b="1" dirty="0">
                <a:effectLst/>
                <a:highlight>
                  <a:srgbClr val="C0C0C0"/>
                </a:highlight>
                <a:latin typeface="+mn-lt"/>
                <a:ea typeface="Calibri" panose="020F0502020204030204" pitchFamily="34" charset="0"/>
                <a:cs typeface="Calibri" panose="020F0502020204030204" pitchFamily="34" charset="0"/>
              </a:rPr>
              <a:t>Systemsicherheit</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r>
              <a:rPr lang="de-CH" sz="1200" baseline="30000" dirty="0">
                <a:effectLst/>
                <a:latin typeface="+mn-lt"/>
                <a:ea typeface="Times New Roman" panose="02020603050405020304" pitchFamily="18" charset="0"/>
              </a:rPr>
              <a:t>3</a:t>
            </a:r>
            <a:r>
              <a:rPr lang="de-CH" sz="1200" dirty="0">
                <a:effectLst/>
                <a:latin typeface="+mn-lt"/>
                <a:ea typeface="Times New Roman" panose="02020603050405020304" pitchFamily="18" charset="0"/>
              </a:rPr>
              <a:t> Um die </a:t>
            </a:r>
            <a:r>
              <a:rPr lang="de-CH" sz="1200" dirty="0">
                <a:effectLst/>
                <a:highlight>
                  <a:srgbClr val="C0C0C0"/>
                </a:highlight>
                <a:latin typeface="+mn-lt"/>
                <a:ea typeface="Times New Roman" panose="02020603050405020304" pitchFamily="18" charset="0"/>
              </a:rPr>
              <a:t>Nachvollziehbarkeit</a:t>
            </a:r>
            <a:r>
              <a:rPr lang="de-CH" sz="1200" dirty="0">
                <a:effectLst/>
                <a:latin typeface="+mn-lt"/>
                <a:ea typeface="Times New Roman" panose="02020603050405020304" pitchFamily="18" charset="0"/>
              </a:rPr>
              <a:t> zu gewährleisten, müssen der Verantwortliche und der Auftragsbearbeiter geeignete Massnahmen treffen, damit:</a:t>
            </a: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a. überprüft werden kann, welche Personendaten zu welcher Zeit und von welcher Person im automatisierten Datenbearbeitungssystem eingegeben oder verändert werden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Eingabekontrolle</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b. überprüft werden kann, wem Personendaten mit Hilfe von Einrichtungen zur Datenübertragung bekanntgegeben werden </a:t>
            </a:r>
            <a:r>
              <a:rPr lang="de-CH" sz="1200" b="1" kern="1200" dirty="0">
                <a:solidFill>
                  <a:schemeClr val="tx1"/>
                </a:solidFill>
                <a:effectLst/>
                <a:highlight>
                  <a:srgbClr val="C0C0C0"/>
                </a:highlight>
                <a:latin typeface="+mn-lt"/>
                <a:ea typeface="Calibri" panose="020F0502020204030204" pitchFamily="34" charset="0"/>
                <a:cs typeface="Calibri" panose="020F0502020204030204" pitchFamily="34" charset="0"/>
              </a:rPr>
              <a:t>(</a:t>
            </a:r>
            <a:r>
              <a:rPr lang="de-CH" sz="1200" b="1" kern="1200" dirty="0" err="1">
                <a:solidFill>
                  <a:schemeClr val="tx1"/>
                </a:solidFill>
                <a:effectLst/>
                <a:highlight>
                  <a:srgbClr val="C0C0C0"/>
                </a:highlight>
                <a:latin typeface="+mn-lt"/>
                <a:ea typeface="Calibri" panose="020F0502020204030204" pitchFamily="34" charset="0"/>
                <a:cs typeface="Calibri" panose="020F0502020204030204" pitchFamily="34" charset="0"/>
              </a:rPr>
              <a:t>Bekanntgabekontrolle</a:t>
            </a:r>
            <a:r>
              <a:rPr lang="de-CH" sz="1200" dirty="0">
                <a:effectLst/>
                <a:latin typeface="+mn-lt"/>
                <a:ea typeface="Calibri" panose="020F0502020204030204" pitchFamily="34" charset="0"/>
                <a:cs typeface="Calibri" panose="020F0502020204030204" pitchFamily="34" charset="0"/>
              </a:rPr>
              <a:t>);</a:t>
            </a:r>
            <a:endParaRPr lang="de-CH" sz="1200" dirty="0">
              <a:effectLst/>
              <a:latin typeface="+mn-lt"/>
              <a:ea typeface="Calibri" panose="020F0502020204030204" pitchFamily="34" charset="0"/>
              <a:cs typeface="Times New Roman" panose="02020603050405020304" pitchFamily="18" charset="0"/>
            </a:endParaRPr>
          </a:p>
          <a:p>
            <a:pPr marL="270510">
              <a:lnSpc>
                <a:spcPct val="107000"/>
              </a:lnSpc>
              <a:spcAft>
                <a:spcPts val="800"/>
              </a:spcAft>
            </a:pPr>
            <a:r>
              <a:rPr lang="de-CH" sz="1200" dirty="0">
                <a:effectLst/>
                <a:latin typeface="+mn-lt"/>
                <a:ea typeface="Calibri" panose="020F0502020204030204" pitchFamily="34" charset="0"/>
                <a:cs typeface="Calibri" panose="020F0502020204030204" pitchFamily="34" charset="0"/>
              </a:rPr>
              <a:t>c. Verletzungen der Datensicherheit rasch erkannt (</a:t>
            </a:r>
            <a:r>
              <a:rPr lang="de-CH" sz="1200" dirty="0">
                <a:effectLst/>
                <a:highlight>
                  <a:srgbClr val="C0C0C0"/>
                </a:highlight>
                <a:latin typeface="+mn-lt"/>
                <a:ea typeface="Calibri" panose="020F0502020204030204" pitchFamily="34" charset="0"/>
                <a:cs typeface="Calibri" panose="020F0502020204030204" pitchFamily="34" charset="0"/>
              </a:rPr>
              <a:t>Erkennung</a:t>
            </a:r>
            <a:r>
              <a:rPr lang="de-CH" sz="1200" dirty="0">
                <a:effectLst/>
                <a:latin typeface="+mn-lt"/>
                <a:ea typeface="Calibri" panose="020F0502020204030204" pitchFamily="34" charset="0"/>
                <a:cs typeface="Calibri" panose="020F0502020204030204" pitchFamily="34" charset="0"/>
              </a:rPr>
              <a:t>) und Massnahmen zur Minderung oder Beseitigung der Folgen ergriffen werden können (</a:t>
            </a:r>
            <a:r>
              <a:rPr lang="de-CH" sz="1200" dirty="0">
                <a:effectLst/>
                <a:highlight>
                  <a:srgbClr val="C0C0C0"/>
                </a:highlight>
                <a:latin typeface="+mn-lt"/>
                <a:ea typeface="Calibri" panose="020F0502020204030204" pitchFamily="34" charset="0"/>
                <a:cs typeface="Calibri" panose="020F0502020204030204" pitchFamily="34" charset="0"/>
              </a:rPr>
              <a:t>Beseitigung</a:t>
            </a:r>
            <a:r>
              <a:rPr lang="de-CH" sz="1200" dirty="0">
                <a:effectLst/>
                <a:latin typeface="+mn-lt"/>
                <a:ea typeface="Calibri" panose="020F0502020204030204" pitchFamily="34" charset="0"/>
                <a:cs typeface="Calibri" panose="020F0502020204030204" pitchFamily="34" charset="0"/>
              </a:rPr>
              <a:t>).</a:t>
            </a:r>
          </a:p>
          <a:p>
            <a:pPr marL="270510">
              <a:lnSpc>
                <a:spcPct val="107000"/>
              </a:lnSpc>
              <a:spcAft>
                <a:spcPts val="800"/>
              </a:spcAft>
            </a:pPr>
            <a:endParaRPr lang="de-CH" sz="1200" dirty="0">
              <a:effectLst/>
              <a:latin typeface="+mn-lt"/>
              <a:ea typeface="Calibri" panose="020F0502020204030204" pitchFamily="34" charset="0"/>
              <a:cs typeface="Calibri" panose="020F0502020204030204" pitchFamily="34" charset="0"/>
            </a:endParaRPr>
          </a:p>
          <a:p>
            <a:pPr marL="270510">
              <a:lnSpc>
                <a:spcPct val="107000"/>
              </a:lnSpc>
              <a:spcAft>
                <a:spcPts val="800"/>
              </a:spcAft>
            </a:pPr>
            <a:endParaRPr lang="de-CH" sz="1200" dirty="0">
              <a:effectLst/>
              <a:latin typeface="+mn-lt"/>
              <a:ea typeface="Calibri" panose="020F0502020204030204" pitchFamily="34" charset="0"/>
              <a:cs typeface="Calibri" panose="020F0502020204030204" pitchFamily="34" charset="0"/>
            </a:endParaRPr>
          </a:p>
          <a:p>
            <a:pPr marL="270510">
              <a:lnSpc>
                <a:spcPct val="107000"/>
              </a:lnSpc>
              <a:spcAft>
                <a:spcPts val="800"/>
              </a:spcAft>
            </a:pPr>
            <a:endParaRPr lang="de-CH" sz="1200" dirty="0">
              <a:effectLst/>
              <a:latin typeface="+mn-lt"/>
              <a:ea typeface="Calibri" panose="020F0502020204030204" pitchFamily="34" charset="0"/>
              <a:cs typeface="Calibri" panose="020F0502020204030204" pitchFamily="34" charset="0"/>
            </a:endParaRPr>
          </a:p>
          <a:p>
            <a:pPr marL="270510">
              <a:lnSpc>
                <a:spcPct val="107000"/>
              </a:lnSpc>
              <a:spcAft>
                <a:spcPts val="800"/>
              </a:spcAft>
            </a:pPr>
            <a:endParaRPr lang="de-CH" sz="1200" dirty="0">
              <a:effectLst/>
              <a:latin typeface="+mn-lt"/>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200" dirty="0">
                <a:latin typeface="+mn-lt"/>
              </a:rPr>
              <a:t>Art. 24 EDÖB Meldung wenn Sicherheitsthemen / art. 15 DSV</a:t>
            </a:r>
          </a:p>
          <a:p>
            <a:endParaRPr lang="de-CH" sz="1200" dirty="0">
              <a:latin typeface="+mn-lt"/>
            </a:endParaRPr>
          </a:p>
          <a:p>
            <a:r>
              <a:rPr lang="de-CH" sz="1200" b="1" u="sng" dirty="0">
                <a:solidFill>
                  <a:srgbClr val="006699"/>
                </a:solidFill>
                <a:effectLst/>
                <a:latin typeface="+mn-lt"/>
                <a:ea typeface="Times New Roman" panose="02020603050405020304" pitchFamily="18" charset="0"/>
                <a:hlinkClick r:id="rId5"/>
              </a:rPr>
              <a:t>Art. 24 Meldung von Verletzungen der Datensicherheit</a:t>
            </a:r>
            <a:endParaRPr lang="de-CH" sz="1200" b="1" dirty="0">
              <a:effectLst/>
              <a:latin typeface="+mn-lt"/>
              <a:ea typeface="Times New Roman" panose="02020603050405020304" pitchFamily="18" charset="0"/>
            </a:endParaRPr>
          </a:p>
          <a:p>
            <a:r>
              <a:rPr lang="de-CH" sz="1200" baseline="30000" dirty="0">
                <a:effectLst/>
                <a:latin typeface="+mn-lt"/>
                <a:ea typeface="Times New Roman" panose="02020603050405020304" pitchFamily="18" charset="0"/>
              </a:rPr>
              <a:t>1</a:t>
            </a:r>
            <a:r>
              <a:rPr lang="de-CH" sz="1200" dirty="0">
                <a:effectLst/>
                <a:latin typeface="+mn-lt"/>
                <a:ea typeface="Times New Roman" panose="02020603050405020304" pitchFamily="18" charset="0"/>
              </a:rPr>
              <a:t> Der Verantwortliche meldet dem EDÖB so rasch als möglich eine Verletzung der Datensicherheit, die voraussichtlich zu einem hohen Risiko für die Persönlichkeit oder die Grundrechte der betroffenen Person führt.</a:t>
            </a:r>
          </a:p>
          <a:p>
            <a:r>
              <a:rPr lang="de-CH" sz="1200" baseline="30000" dirty="0">
                <a:effectLst/>
                <a:latin typeface="+mn-lt"/>
                <a:ea typeface="Times New Roman" panose="02020603050405020304" pitchFamily="18" charset="0"/>
              </a:rPr>
              <a:t>2</a:t>
            </a:r>
            <a:r>
              <a:rPr lang="de-CH" sz="1200" dirty="0">
                <a:effectLst/>
                <a:latin typeface="+mn-lt"/>
                <a:ea typeface="Times New Roman" panose="02020603050405020304" pitchFamily="18" charset="0"/>
              </a:rPr>
              <a:t> In der Meldung nennt er mindestens die Art der Verletzung der Datensicherheit, deren Folgen und die ergriffenen oder vorgesehenen Massnahmen.</a:t>
            </a:r>
          </a:p>
          <a:p>
            <a:r>
              <a:rPr lang="de-CH" sz="1200" baseline="30000" dirty="0">
                <a:effectLst/>
                <a:latin typeface="+mn-lt"/>
                <a:ea typeface="Times New Roman" panose="02020603050405020304" pitchFamily="18" charset="0"/>
              </a:rPr>
              <a:t>3</a:t>
            </a:r>
            <a:r>
              <a:rPr lang="de-CH" sz="1200" dirty="0">
                <a:effectLst/>
                <a:latin typeface="+mn-lt"/>
                <a:ea typeface="Times New Roman" panose="02020603050405020304" pitchFamily="18" charset="0"/>
              </a:rPr>
              <a:t> Der Auftragsbearbeiter meldet dem Verantwortlichen so rasch als möglich eine Verletzung der Datensicherheit.</a:t>
            </a:r>
          </a:p>
          <a:p>
            <a:r>
              <a:rPr lang="de-CH" sz="1200" baseline="30000" dirty="0">
                <a:effectLst/>
                <a:latin typeface="+mn-lt"/>
                <a:ea typeface="Times New Roman" panose="02020603050405020304" pitchFamily="18" charset="0"/>
              </a:rPr>
              <a:t>4</a:t>
            </a:r>
            <a:r>
              <a:rPr lang="de-CH" sz="1200" dirty="0">
                <a:effectLst/>
                <a:latin typeface="+mn-lt"/>
                <a:ea typeface="Times New Roman" panose="02020603050405020304" pitchFamily="18" charset="0"/>
              </a:rPr>
              <a:t> Der Verantwortliche informiert die betroffene Person, wenn es zu ihrem Schutz erforderlich ist oder der EDÖB es verlangt.</a:t>
            </a:r>
          </a:p>
          <a:p>
            <a:r>
              <a:rPr lang="de-CH" sz="1200" baseline="30000" dirty="0">
                <a:effectLst/>
                <a:latin typeface="+mn-lt"/>
                <a:ea typeface="Times New Roman" panose="02020603050405020304" pitchFamily="18" charset="0"/>
              </a:rPr>
              <a:t>5</a:t>
            </a:r>
            <a:r>
              <a:rPr lang="de-CH" sz="1200" dirty="0">
                <a:effectLst/>
                <a:latin typeface="+mn-lt"/>
                <a:ea typeface="Times New Roman" panose="02020603050405020304" pitchFamily="18" charset="0"/>
              </a:rPr>
              <a:t> Er kann die Information an die betroffene Person einschränken, aufschieben oder darauf verzichten, wenn:</a:t>
            </a: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a. ein Grund nach Artikel 26 Absatz 1 Buchstabe b oder Absatz 2 Buchstabe b vorliegt oder eine gesetzliche Geheimhaltungspflicht dies verbietet;</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b. die Information unmöglich ist oder einen unverhältnismässigen Aufwand erfordert; oder</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c. die Information der betroffenen Person durch eine öffentliche Bekanntmachung in vergleichbarer Weise sichergestellt ist.</a:t>
            </a:r>
            <a:endParaRPr lang="de-CH" sz="1200" dirty="0">
              <a:effectLst/>
              <a:latin typeface="+mn-lt"/>
              <a:ea typeface="Calibri" panose="020F0502020204030204" pitchFamily="34" charset="0"/>
              <a:cs typeface="Times New Roman" panose="02020603050405020304" pitchFamily="18" charset="0"/>
            </a:endParaRPr>
          </a:p>
          <a:p>
            <a:r>
              <a:rPr lang="de-CH" sz="1200" baseline="30000" dirty="0">
                <a:effectLst/>
                <a:latin typeface="+mn-lt"/>
                <a:ea typeface="Times New Roman" panose="02020603050405020304" pitchFamily="18" charset="0"/>
              </a:rPr>
              <a:t>6</a:t>
            </a:r>
            <a:r>
              <a:rPr lang="de-CH" sz="1200" dirty="0">
                <a:effectLst/>
                <a:latin typeface="+mn-lt"/>
                <a:ea typeface="Times New Roman" panose="02020603050405020304" pitchFamily="18" charset="0"/>
              </a:rPr>
              <a:t> Eine Meldung, die aufgrund dieses Artikels erfolgt, darf in einem Strafverfahren gegen die meldepflichtige Person nur mit deren Einverständnis verwendet werden.</a:t>
            </a:r>
          </a:p>
          <a:p>
            <a:pPr marL="270510">
              <a:lnSpc>
                <a:spcPct val="107000"/>
              </a:lnSpc>
              <a:spcAft>
                <a:spcPts val="800"/>
              </a:spcAft>
            </a:pP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endParaRPr lang="de-CH" sz="1200" dirty="0">
              <a:effectLst/>
              <a:latin typeface="+mn-lt"/>
              <a:ea typeface="Calibri" panose="020F0502020204030204" pitchFamily="34" charset="0"/>
              <a:cs typeface="Times New Roman" panose="02020603050405020304" pitchFamily="18" charset="0"/>
            </a:endParaRPr>
          </a:p>
          <a:p>
            <a:endParaRPr lang="de-CH" sz="1200" dirty="0">
              <a:latin typeface="+mn-lt"/>
            </a:endParaRPr>
          </a:p>
          <a:p>
            <a:r>
              <a:rPr lang="de-CH" sz="1200" b="1" u="sng" dirty="0">
                <a:solidFill>
                  <a:srgbClr val="006699"/>
                </a:solidFill>
                <a:effectLst/>
                <a:latin typeface="+mn-lt"/>
                <a:ea typeface="Times New Roman" panose="02020603050405020304" pitchFamily="18" charset="0"/>
                <a:hlinkClick r:id="rId6"/>
              </a:rPr>
              <a:t>Art. 2 Ziele</a:t>
            </a:r>
            <a:r>
              <a:rPr lang="de-CH" sz="1200" b="1" u="sng" dirty="0">
                <a:solidFill>
                  <a:srgbClr val="006699"/>
                </a:solidFill>
                <a:effectLst/>
                <a:latin typeface="+mn-lt"/>
                <a:ea typeface="Times New Roman" panose="02020603050405020304" pitchFamily="18" charset="0"/>
              </a:rPr>
              <a:t> DSV</a:t>
            </a:r>
            <a:endParaRPr lang="de-CH" sz="1200" b="1" dirty="0">
              <a:effectLst/>
              <a:latin typeface="+mn-lt"/>
              <a:ea typeface="Times New Roman" panose="02020603050405020304" pitchFamily="18" charset="0"/>
            </a:endParaRPr>
          </a:p>
          <a:p>
            <a:r>
              <a:rPr lang="de-CH" sz="1200" dirty="0">
                <a:effectLst/>
                <a:latin typeface="+mn-lt"/>
                <a:ea typeface="Times New Roman" panose="02020603050405020304" pitchFamily="18" charset="0"/>
              </a:rPr>
              <a:t>Der Verantwortliche und der Auftragsbearbeiter müssen technische und organisatorische Massnahmen treffen, damit die bearbeiteten Daten ihrem Schutzbedarf entsprechend:</a:t>
            </a: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a. nur Berechtigten zugänglich sind (Vertraulichkeit);</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b. verfügbar sind, wenn sie benötigt werden (Verfügbarkeit);</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c. nicht unberechtigt oder unbeabsichtigt verändert werden (Integrität);</a:t>
            </a:r>
            <a:endParaRPr lang="de-CH"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de-CH" sz="1200" dirty="0">
                <a:effectLst/>
                <a:latin typeface="+mn-lt"/>
                <a:ea typeface="Calibri" panose="020F0502020204030204" pitchFamily="34" charset="0"/>
                <a:cs typeface="Calibri" panose="020F0502020204030204" pitchFamily="34" charset="0"/>
              </a:rPr>
              <a:t>d. nachvollziehbar bearbeitet werden (Nachvollziehbarkeit).</a:t>
            </a:r>
          </a:p>
        </p:txBody>
      </p:sp>
      <p:sp>
        <p:nvSpPr>
          <p:cNvPr id="4" name="Foliennummernplatzhalter 3"/>
          <p:cNvSpPr>
            <a:spLocks noGrp="1"/>
          </p:cNvSpPr>
          <p:nvPr>
            <p:ph type="sldNum" sz="quarter" idx="5"/>
          </p:nvPr>
        </p:nvSpPr>
        <p:spPr/>
        <p:txBody>
          <a:bodyPr/>
          <a:lstStyle/>
          <a:p>
            <a:fld id="{88A7F9B2-0B62-4090-900E-6DCF39A1AFE1}" type="slidenum">
              <a:rPr lang="de-CH" smtClean="0"/>
              <a:t>9</a:t>
            </a:fld>
            <a:endParaRPr lang="de-CH"/>
          </a:p>
        </p:txBody>
      </p:sp>
    </p:spTree>
    <p:extLst>
      <p:ext uri="{BB962C8B-B14F-4D97-AF65-F5344CB8AC3E}">
        <p14:creationId xmlns:p14="http://schemas.microsoft.com/office/powerpoint/2010/main" val="3926370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0269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727"/>
            <a:ext cx="10363200" cy="1470025"/>
          </a:xfrm>
        </p:spPr>
        <p:txBody>
          <a:bodyPr/>
          <a:lstStyle/>
          <a:p>
            <a:r>
              <a:rPr lang="de-DE"/>
              <a:t>Titelmasterformat durch Klicken bearbeiten</a:t>
            </a:r>
            <a:endParaRPr lang="de-CH"/>
          </a:p>
        </p:txBody>
      </p:sp>
      <p:sp>
        <p:nvSpPr>
          <p:cNvPr id="3" name="Untertitel 2"/>
          <p:cNvSpPr>
            <a:spLocks noGrp="1"/>
          </p:cNvSpPr>
          <p:nvPr>
            <p:ph type="subTitle" idx="1"/>
          </p:nvPr>
        </p:nvSpPr>
        <p:spPr>
          <a:xfrm>
            <a:off x="1828800" y="3886204"/>
            <a:ext cx="8534400" cy="1752600"/>
          </a:xfrm>
        </p:spPr>
        <p:txBody>
          <a:bodyPr/>
          <a:lstStyle>
            <a:lvl1pPr marL="0" indent="0" algn="ctr">
              <a:buNone/>
              <a:defRPr/>
            </a:lvl1pPr>
            <a:lvl2pPr marL="449920" indent="0" algn="ctr">
              <a:buNone/>
              <a:defRPr/>
            </a:lvl2pPr>
            <a:lvl3pPr marL="899832" indent="0" algn="ctr">
              <a:buNone/>
              <a:defRPr/>
            </a:lvl3pPr>
            <a:lvl4pPr marL="1349746" indent="0" algn="ctr">
              <a:buNone/>
              <a:defRPr/>
            </a:lvl4pPr>
            <a:lvl5pPr marL="1799670" indent="0" algn="ctr">
              <a:buNone/>
              <a:defRPr/>
            </a:lvl5pPr>
            <a:lvl6pPr marL="2249586" indent="0" algn="ctr">
              <a:buNone/>
              <a:defRPr/>
            </a:lvl6pPr>
            <a:lvl7pPr marL="2699500" indent="0" algn="ctr">
              <a:buNone/>
              <a:defRPr/>
            </a:lvl7pPr>
            <a:lvl8pPr marL="3149421" indent="0" algn="ctr">
              <a:buNone/>
              <a:defRPr/>
            </a:lvl8pPr>
            <a:lvl9pPr marL="3599334" indent="0" algn="ctr">
              <a:buNone/>
              <a:defRPr/>
            </a:lvl9pPr>
          </a:lstStyle>
          <a:p>
            <a:r>
              <a:rPr lang="de-DE"/>
              <a:t>Formatvorlage des Untertitelmasters durch Klicken bearbeiten</a:t>
            </a:r>
            <a:endParaRPr lang="de-CH"/>
          </a:p>
        </p:txBody>
      </p:sp>
      <p:sp>
        <p:nvSpPr>
          <p:cNvPr id="4" name="Rectangle 4">
            <a:extLst>
              <a:ext uri="{FF2B5EF4-FFF2-40B4-BE49-F238E27FC236}">
                <a16:creationId xmlns:a16="http://schemas.microsoft.com/office/drawing/2014/main" id="{600D82E4-E030-456A-9521-DD8051B8BB3F}"/>
              </a:ext>
            </a:extLst>
          </p:cNvPr>
          <p:cNvSpPr>
            <a:spLocks noGrp="1" noChangeArrowheads="1"/>
          </p:cNvSpPr>
          <p:nvPr>
            <p:ph type="dt" sz="half" idx="10"/>
          </p:nvPr>
        </p:nvSpPr>
        <p:spPr>
          <a:ln/>
        </p:spPr>
        <p:txBody>
          <a:bodyPr/>
          <a:lstStyle>
            <a:lvl1pPr>
              <a:defRPr/>
            </a:lvl1pPr>
          </a:lstStyle>
          <a:p>
            <a:pPr>
              <a:defRPr/>
            </a:pPr>
            <a:r>
              <a:rPr lang="de-DE"/>
              <a:t>14.10.2020</a:t>
            </a:r>
            <a:endParaRPr lang="de-CH"/>
          </a:p>
        </p:txBody>
      </p:sp>
      <p:sp>
        <p:nvSpPr>
          <p:cNvPr id="5" name="Rectangle 5">
            <a:extLst>
              <a:ext uri="{FF2B5EF4-FFF2-40B4-BE49-F238E27FC236}">
                <a16:creationId xmlns:a16="http://schemas.microsoft.com/office/drawing/2014/main" id="{EDA326AA-63B7-45DE-8D05-6F67DF2D1559}"/>
              </a:ext>
            </a:extLst>
          </p:cNvPr>
          <p:cNvSpPr>
            <a:spLocks noGrp="1" noChangeArrowheads="1"/>
          </p:cNvSpPr>
          <p:nvPr>
            <p:ph type="ftr" sz="quarter" idx="11"/>
          </p:nvPr>
        </p:nvSpPr>
        <p:spPr>
          <a:ln/>
        </p:spPr>
        <p:txBody>
          <a:bodyPr/>
          <a:lstStyle>
            <a:lvl1pPr>
              <a:defRPr/>
            </a:lvl1pPr>
          </a:lstStyle>
          <a:p>
            <a:pPr>
              <a:defRPr/>
            </a:pPr>
            <a:endParaRPr lang="de-CH"/>
          </a:p>
        </p:txBody>
      </p:sp>
      <p:sp>
        <p:nvSpPr>
          <p:cNvPr id="6" name="Rectangle 6">
            <a:extLst>
              <a:ext uri="{FF2B5EF4-FFF2-40B4-BE49-F238E27FC236}">
                <a16:creationId xmlns:a16="http://schemas.microsoft.com/office/drawing/2014/main" id="{0C7DDA4E-694A-45B3-B082-9A85727C42AD}"/>
              </a:ext>
            </a:extLst>
          </p:cNvPr>
          <p:cNvSpPr>
            <a:spLocks noGrp="1" noChangeArrowheads="1"/>
          </p:cNvSpPr>
          <p:nvPr>
            <p:ph type="sldNum" sz="quarter" idx="12"/>
          </p:nvPr>
        </p:nvSpPr>
        <p:spPr>
          <a:ln/>
        </p:spPr>
        <p:txBody>
          <a:bodyPr/>
          <a:lstStyle>
            <a:lvl1pPr>
              <a:defRPr/>
            </a:lvl1pPr>
          </a:lstStyle>
          <a:p>
            <a:pPr>
              <a:defRPr/>
            </a:pPr>
            <a:fld id="{869A8424-231E-469D-8E3D-7880126C5A16}" type="slidenum">
              <a:rPr lang="de-CH" altLang="de-DE"/>
              <a:pPr>
                <a:defRPr/>
              </a:pPr>
              <a:t>‹Nr.›</a:t>
            </a:fld>
            <a:endParaRPr lang="de-CH" altLang="de-DE"/>
          </a:p>
        </p:txBody>
      </p:sp>
    </p:spTree>
    <p:extLst>
      <p:ext uri="{BB962C8B-B14F-4D97-AF65-F5344CB8AC3E}">
        <p14:creationId xmlns:p14="http://schemas.microsoft.com/office/powerpoint/2010/main" val="271726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a:extLst>
              <a:ext uri="{FF2B5EF4-FFF2-40B4-BE49-F238E27FC236}">
                <a16:creationId xmlns:a16="http://schemas.microsoft.com/office/drawing/2014/main" id="{840DD385-40AB-4C12-B249-DA9C55411E4E}"/>
              </a:ext>
            </a:extLst>
          </p:cNvPr>
          <p:cNvSpPr>
            <a:spLocks noGrp="1" noChangeArrowheads="1"/>
          </p:cNvSpPr>
          <p:nvPr>
            <p:ph type="dt" sz="half" idx="10"/>
          </p:nvPr>
        </p:nvSpPr>
        <p:spPr>
          <a:ln/>
        </p:spPr>
        <p:txBody>
          <a:bodyPr/>
          <a:lstStyle>
            <a:lvl1pPr>
              <a:defRPr/>
            </a:lvl1pPr>
          </a:lstStyle>
          <a:p>
            <a:pPr>
              <a:defRPr/>
            </a:pPr>
            <a:r>
              <a:rPr lang="de-DE"/>
              <a:t>14.10.2020</a:t>
            </a:r>
            <a:endParaRPr lang="de-CH"/>
          </a:p>
        </p:txBody>
      </p:sp>
      <p:sp>
        <p:nvSpPr>
          <p:cNvPr id="5" name="Rectangle 5">
            <a:extLst>
              <a:ext uri="{FF2B5EF4-FFF2-40B4-BE49-F238E27FC236}">
                <a16:creationId xmlns:a16="http://schemas.microsoft.com/office/drawing/2014/main" id="{06BD55EC-B648-4CE7-9204-5442126FC87C}"/>
              </a:ext>
            </a:extLst>
          </p:cNvPr>
          <p:cNvSpPr>
            <a:spLocks noGrp="1" noChangeArrowheads="1"/>
          </p:cNvSpPr>
          <p:nvPr>
            <p:ph type="ftr" sz="quarter" idx="11"/>
          </p:nvPr>
        </p:nvSpPr>
        <p:spPr>
          <a:ln/>
        </p:spPr>
        <p:txBody>
          <a:bodyPr/>
          <a:lstStyle>
            <a:lvl1pPr>
              <a:defRPr/>
            </a:lvl1pPr>
          </a:lstStyle>
          <a:p>
            <a:pPr>
              <a:defRPr/>
            </a:pPr>
            <a:endParaRPr lang="de-CH"/>
          </a:p>
        </p:txBody>
      </p:sp>
      <p:sp>
        <p:nvSpPr>
          <p:cNvPr id="6" name="Rectangle 6">
            <a:extLst>
              <a:ext uri="{FF2B5EF4-FFF2-40B4-BE49-F238E27FC236}">
                <a16:creationId xmlns:a16="http://schemas.microsoft.com/office/drawing/2014/main" id="{B831B4E8-461B-43E5-B738-3F690D7E8EC7}"/>
              </a:ext>
            </a:extLst>
          </p:cNvPr>
          <p:cNvSpPr>
            <a:spLocks noGrp="1" noChangeArrowheads="1"/>
          </p:cNvSpPr>
          <p:nvPr>
            <p:ph type="sldNum" sz="quarter" idx="12"/>
          </p:nvPr>
        </p:nvSpPr>
        <p:spPr>
          <a:ln/>
        </p:spPr>
        <p:txBody>
          <a:bodyPr/>
          <a:lstStyle>
            <a:lvl1pPr>
              <a:defRPr/>
            </a:lvl1pPr>
          </a:lstStyle>
          <a:p>
            <a:pPr>
              <a:defRPr/>
            </a:pPr>
            <a:fld id="{D61F5A59-8A72-425D-B40E-B10870BA0540}" type="slidenum">
              <a:rPr lang="de-CH" altLang="de-DE"/>
              <a:pPr>
                <a:defRPr/>
              </a:pPr>
              <a:t>‹Nr.›</a:t>
            </a:fld>
            <a:endParaRPr lang="de-CH" altLang="de-DE"/>
          </a:p>
        </p:txBody>
      </p:sp>
    </p:spTree>
    <p:extLst>
      <p:ext uri="{BB962C8B-B14F-4D97-AF65-F5344CB8AC3E}">
        <p14:creationId xmlns:p14="http://schemas.microsoft.com/office/powerpoint/2010/main" val="19981302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hteck 6"/>
          <p:cNvSpPr/>
          <p:nvPr userDrawn="1"/>
        </p:nvSpPr>
        <p:spPr>
          <a:xfrm>
            <a:off x="3" y="0"/>
            <a:ext cx="1557867" cy="6313488"/>
          </a:xfrm>
          <a:prstGeom prst="rect">
            <a:avLst/>
          </a:prstGeom>
          <a:gradFill flip="none" rotWithShape="1">
            <a:gsLst>
              <a:gs pos="50000">
                <a:srgbClr val="00B0F0"/>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CH" sz="1800" dirty="0"/>
          </a:p>
        </p:txBody>
      </p:sp>
      <p:pic>
        <p:nvPicPr>
          <p:cNvPr id="2" name="Grafik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15" y="6105396"/>
            <a:ext cx="1596041" cy="676783"/>
          </a:xfrm>
          <a:prstGeom prst="rect">
            <a:avLst/>
          </a:prstGeom>
        </p:spPr>
      </p:pic>
    </p:spTree>
    <p:extLst>
      <p:ext uri="{BB962C8B-B14F-4D97-AF65-F5344CB8AC3E}">
        <p14:creationId xmlns:p14="http://schemas.microsoft.com/office/powerpoint/2010/main" val="1027738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hf sldNum="0" hdr="0" ftr="0" dt="0"/>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charset="0"/>
          <a:cs typeface="Arial" charset="0"/>
        </a:defRPr>
      </a:lvl2pPr>
      <a:lvl3pPr algn="ctr" rtl="0" eaLnBrk="0" fontAlgn="base" hangingPunct="0">
        <a:spcBef>
          <a:spcPct val="0"/>
        </a:spcBef>
        <a:spcAft>
          <a:spcPct val="0"/>
        </a:spcAft>
        <a:defRPr sz="4400" b="1">
          <a:solidFill>
            <a:schemeClr val="tx2"/>
          </a:solidFill>
          <a:latin typeface="Arial" charset="0"/>
          <a:cs typeface="Arial" charset="0"/>
        </a:defRPr>
      </a:lvl3pPr>
      <a:lvl4pPr algn="ctr" rtl="0" eaLnBrk="0" fontAlgn="base" hangingPunct="0">
        <a:spcBef>
          <a:spcPct val="0"/>
        </a:spcBef>
        <a:spcAft>
          <a:spcPct val="0"/>
        </a:spcAft>
        <a:defRPr sz="4400" b="1">
          <a:solidFill>
            <a:schemeClr val="tx2"/>
          </a:solidFill>
          <a:latin typeface="Arial" charset="0"/>
          <a:cs typeface="Arial" charset="0"/>
        </a:defRPr>
      </a:lvl4pPr>
      <a:lvl5pPr algn="ctr" rtl="0" eaLnBrk="0" fontAlgn="base" hangingPunct="0">
        <a:spcBef>
          <a:spcPct val="0"/>
        </a:spcBef>
        <a:spcAft>
          <a:spcPct val="0"/>
        </a:spcAft>
        <a:defRPr sz="4400" b="1">
          <a:solidFill>
            <a:schemeClr val="tx2"/>
          </a:solidFill>
          <a:latin typeface="Arial" charset="0"/>
          <a:cs typeface="Arial" charset="0"/>
        </a:defRPr>
      </a:lvl5pPr>
      <a:lvl6pPr marL="457200" algn="ctr" rtl="0" fontAlgn="base">
        <a:spcBef>
          <a:spcPct val="0"/>
        </a:spcBef>
        <a:spcAft>
          <a:spcPct val="0"/>
        </a:spcAft>
        <a:defRPr sz="4400" b="1">
          <a:solidFill>
            <a:schemeClr val="tx2"/>
          </a:solidFill>
          <a:latin typeface="Arial" charset="0"/>
          <a:cs typeface="Arial" charset="0"/>
        </a:defRPr>
      </a:lvl6pPr>
      <a:lvl7pPr marL="914400" algn="ctr" rtl="0" fontAlgn="base">
        <a:spcBef>
          <a:spcPct val="0"/>
        </a:spcBef>
        <a:spcAft>
          <a:spcPct val="0"/>
        </a:spcAft>
        <a:defRPr sz="4400" b="1">
          <a:solidFill>
            <a:schemeClr val="tx2"/>
          </a:solidFill>
          <a:latin typeface="Arial" charset="0"/>
          <a:cs typeface="Arial" charset="0"/>
        </a:defRPr>
      </a:lvl7pPr>
      <a:lvl8pPr marL="1371600" algn="ctr" rtl="0" fontAlgn="base">
        <a:spcBef>
          <a:spcPct val="0"/>
        </a:spcBef>
        <a:spcAft>
          <a:spcPct val="0"/>
        </a:spcAft>
        <a:defRPr sz="4400" b="1">
          <a:solidFill>
            <a:schemeClr val="tx2"/>
          </a:solidFill>
          <a:latin typeface="Arial" charset="0"/>
          <a:cs typeface="Arial" charset="0"/>
        </a:defRPr>
      </a:lvl8pPr>
      <a:lvl9pPr marL="1828800" algn="ctr" rtl="0" fontAlgn="base">
        <a:spcBef>
          <a:spcPct val="0"/>
        </a:spcBef>
        <a:spcAft>
          <a:spcPct val="0"/>
        </a:spcAft>
        <a:defRPr sz="4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mailto:h.schibli@agv.ch"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hyperlink" Target="mailto:hans.r.schibli@schibli-partner.ch"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2">
            <a:extLst>
              <a:ext uri="{FF2B5EF4-FFF2-40B4-BE49-F238E27FC236}">
                <a16:creationId xmlns:a16="http://schemas.microsoft.com/office/drawing/2014/main" id="{6905B065-E4BC-4D77-A7A6-208733574EA6}"/>
              </a:ext>
            </a:extLst>
          </p:cNvPr>
          <p:cNvSpPr>
            <a:spLocks noGrp="1" noChangeArrowheads="1"/>
          </p:cNvSpPr>
          <p:nvPr>
            <p:ph type="ctrTitle"/>
          </p:nvPr>
        </p:nvSpPr>
        <p:spPr>
          <a:xfrm>
            <a:off x="3214369" y="791118"/>
            <a:ext cx="7053263" cy="1584325"/>
          </a:xfrm>
        </p:spPr>
        <p:txBody>
          <a:bodyPr/>
          <a:lstStyle/>
          <a:p>
            <a:pPr eaLnBrk="1" hangingPunct="1"/>
            <a:r>
              <a:rPr lang="de-CH" altLang="de-DE" sz="3600" dirty="0"/>
              <a:t>Neues Datenschutzrecht </a:t>
            </a:r>
            <a:br>
              <a:rPr lang="de-CH" altLang="de-DE" sz="3600" dirty="0"/>
            </a:br>
            <a:r>
              <a:rPr lang="de-CH" altLang="de-DE" sz="3600" dirty="0"/>
              <a:t>ab 01.09.2023</a:t>
            </a:r>
            <a:br>
              <a:rPr lang="de-CH" altLang="de-DE" sz="3600" b="0" dirty="0"/>
            </a:br>
            <a:br>
              <a:rPr lang="de-CH" altLang="de-DE" sz="3600" b="0" dirty="0"/>
            </a:br>
            <a:endParaRPr lang="de-CH" altLang="de-DE" sz="3600" b="0" dirty="0"/>
          </a:p>
        </p:txBody>
      </p:sp>
      <p:sp>
        <p:nvSpPr>
          <p:cNvPr id="106501" name="Rectangle 3">
            <a:extLst>
              <a:ext uri="{FF2B5EF4-FFF2-40B4-BE49-F238E27FC236}">
                <a16:creationId xmlns:a16="http://schemas.microsoft.com/office/drawing/2014/main" id="{C7A01FFA-8869-4BD0-BC1B-17F1F22760AF}"/>
              </a:ext>
            </a:extLst>
          </p:cNvPr>
          <p:cNvSpPr>
            <a:spLocks noGrp="1" noChangeArrowheads="1"/>
          </p:cNvSpPr>
          <p:nvPr>
            <p:ph type="subTitle" idx="1"/>
          </p:nvPr>
        </p:nvSpPr>
        <p:spPr>
          <a:xfrm>
            <a:off x="3214369" y="3069457"/>
            <a:ext cx="7056438" cy="551463"/>
          </a:xfrm>
        </p:spPr>
        <p:txBody>
          <a:bodyPr/>
          <a:lstStyle/>
          <a:p>
            <a:pPr eaLnBrk="1" hangingPunct="1">
              <a:lnSpc>
                <a:spcPct val="90000"/>
              </a:lnSpc>
            </a:pPr>
            <a:r>
              <a:rPr lang="de-CH" altLang="de-DE" sz="2000" b="1" dirty="0"/>
              <a:t>Fachreferat</a:t>
            </a:r>
          </a:p>
          <a:p>
            <a:pPr eaLnBrk="1" hangingPunct="1">
              <a:lnSpc>
                <a:spcPct val="90000"/>
              </a:lnSpc>
            </a:pPr>
            <a:r>
              <a:rPr lang="de-CH" altLang="de-DE" sz="2000" b="1" dirty="0"/>
              <a:t>Dr. Hans R. Schibli, Rechtskonsulent / Vizepräsident</a:t>
            </a:r>
          </a:p>
          <a:p>
            <a:pPr eaLnBrk="1" hangingPunct="1"/>
            <a:endParaRPr lang="de-CH" altLang="de-DE" b="1" dirty="0"/>
          </a:p>
          <a:p>
            <a:pPr eaLnBrk="1" hangingPunct="1"/>
            <a:endParaRPr lang="de-CH" altLang="de-DE" b="1" dirty="0"/>
          </a:p>
        </p:txBody>
      </p:sp>
      <p:pic>
        <p:nvPicPr>
          <p:cNvPr id="106502" name="Picture 4">
            <a:extLst>
              <a:ext uri="{FF2B5EF4-FFF2-40B4-BE49-F238E27FC236}">
                <a16:creationId xmlns:a16="http://schemas.microsoft.com/office/drawing/2014/main" id="{15976C50-819C-486B-BBE9-29F1868A43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0768" y="4137351"/>
            <a:ext cx="4699475" cy="199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3" name="Rectangle 5">
            <a:extLst>
              <a:ext uri="{FF2B5EF4-FFF2-40B4-BE49-F238E27FC236}">
                <a16:creationId xmlns:a16="http://schemas.microsoft.com/office/drawing/2014/main" id="{A7C3C297-4127-47F2-B238-13B763BFF0DD}"/>
              </a:ext>
            </a:extLst>
          </p:cNvPr>
          <p:cNvSpPr>
            <a:spLocks noChangeArrowheads="1"/>
          </p:cNvSpPr>
          <p:nvPr/>
        </p:nvSpPr>
        <p:spPr bwMode="auto">
          <a:xfrm>
            <a:off x="3358038" y="2408564"/>
            <a:ext cx="6769100" cy="144462"/>
          </a:xfrm>
          <a:prstGeom prst="rect">
            <a:avLst/>
          </a:prstGeom>
          <a:solidFill>
            <a:srgbClr val="2EAAD6"/>
          </a:solidFill>
          <a:ln w="9525">
            <a:solidFill>
              <a:schemeClr val="tx1"/>
            </a:solidFill>
            <a:miter lim="800000"/>
            <a:headEnd/>
            <a:tailEnd/>
          </a:ln>
        </p:spPr>
        <p:txBody>
          <a:bodyPr wrap="none" lIns="89985" tIns="44992" rIns="89985" bIns="44992"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de-DE" altLang="de-DE" sz="1800">
              <a:solidFill>
                <a:srgbClr val="000000"/>
              </a:solidFill>
            </a:endParaRPr>
          </a:p>
        </p:txBody>
      </p:sp>
    </p:spTree>
    <p:extLst>
      <p:ext uri="{BB962C8B-B14F-4D97-AF65-F5344CB8AC3E}">
        <p14:creationId xmlns:p14="http://schemas.microsoft.com/office/powerpoint/2010/main" val="118811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Pflichten für KMU (3a)</a:t>
            </a:r>
            <a:br>
              <a:rPr lang="de-CH" altLang="de-DE" dirty="0"/>
            </a:br>
            <a:r>
              <a:rPr lang="de-CH" altLang="de-DE" sz="2400" dirty="0"/>
              <a:t>Privacy </a:t>
            </a:r>
            <a:r>
              <a:rPr lang="de-CH" altLang="de-DE" sz="2400" dirty="0" err="1"/>
              <a:t>by</a:t>
            </a:r>
            <a:r>
              <a:rPr lang="de-CH" altLang="de-DE" sz="2400" dirty="0"/>
              <a:t> Design (Art. 7 Abs. 1)</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655595"/>
            <a:ext cx="9427384" cy="4653765"/>
          </a:xfrm>
        </p:spPr>
        <p:txBody>
          <a:bodyPr/>
          <a:lstStyle/>
          <a:p>
            <a:pPr marL="800100" indent="-457200" eaLnBrk="1" hangingPunct="1">
              <a:buFont typeface="Arial" panose="020B0604020202020204" pitchFamily="34" charset="0"/>
              <a:buChar char="•"/>
            </a:pPr>
            <a:r>
              <a:rPr lang="de-DE" altLang="de-DE" sz="2800" dirty="0"/>
              <a:t>Datenschutz ist in der frühestmöglichen Phase der Planung zu berücksichtigen (durch Ergreifen von </a:t>
            </a:r>
            <a:r>
              <a:rPr lang="de-DE" altLang="de-DE" sz="2800" dirty="0" err="1"/>
              <a:t>TOM‘s</a:t>
            </a:r>
            <a:r>
              <a:rPr lang="de-DE" altLang="de-DE" sz="2800" dirty="0"/>
              <a:t> – techn./</a:t>
            </a:r>
            <a:r>
              <a:rPr lang="de-DE" altLang="de-DE" sz="2800" dirty="0" err="1"/>
              <a:t>org.Massnahmen</a:t>
            </a:r>
            <a:r>
              <a:rPr lang="de-DE" altLang="de-DE" sz="2800" dirty="0"/>
              <a:t>)</a:t>
            </a:r>
          </a:p>
          <a:p>
            <a:pPr marL="1200150" lvl="1" indent="-457200" eaLnBrk="1" hangingPunct="1">
              <a:buFont typeface="Arial" panose="020B0604020202020204" pitchFamily="34" charset="0"/>
              <a:buChar char="•"/>
            </a:pPr>
            <a:r>
              <a:rPr lang="de-DE" altLang="de-DE" sz="2400" dirty="0"/>
              <a:t>Beispiel neues CNC-Gerät: Datenmigration/-sammlung</a:t>
            </a:r>
          </a:p>
          <a:p>
            <a:pPr marL="1200150" lvl="1" indent="-457200" eaLnBrk="1" hangingPunct="1">
              <a:buFont typeface="Arial" panose="020B0604020202020204" pitchFamily="34" charset="0"/>
              <a:buChar char="•"/>
            </a:pPr>
            <a:r>
              <a:rPr lang="de-DE" altLang="de-DE" sz="2400" dirty="0"/>
              <a:t>Beispiel Lieferwagenkauf: Thema Mitarbeiterüberwachung</a:t>
            </a:r>
          </a:p>
          <a:p>
            <a:pPr marL="1200150" lvl="1" indent="-457200" eaLnBrk="1" hangingPunct="1">
              <a:buFont typeface="Arial" panose="020B0604020202020204" pitchFamily="34" charset="0"/>
              <a:buChar char="•"/>
            </a:pPr>
            <a:r>
              <a:rPr lang="de-DE" altLang="de-DE" sz="2400" dirty="0"/>
              <a:t>Beispiel: Rabattkarten(-systeme): Kundendaten</a:t>
            </a:r>
          </a:p>
          <a:p>
            <a:pPr marL="1200150" lvl="1" indent="-457200" eaLnBrk="1" hangingPunct="1">
              <a:buFont typeface="Arial" panose="020B0604020202020204" pitchFamily="34" charset="0"/>
              <a:buChar char="•"/>
            </a:pPr>
            <a:r>
              <a:rPr lang="de-DE" altLang="de-DE" sz="2400" dirty="0"/>
              <a:t>Beispiel: Einstellungsprozess</a:t>
            </a:r>
          </a:p>
          <a:p>
            <a:pPr marL="800100" indent="-457200" eaLnBrk="1" hangingPunct="1">
              <a:buFont typeface="Arial" panose="020B0604020202020204" pitchFamily="34" charset="0"/>
              <a:buChar char="•"/>
            </a:pPr>
            <a:endParaRPr lang="de-DE" altLang="de-DE" sz="2400" dirty="0">
              <a:sym typeface="Wingdings" panose="05000000000000000000" pitchFamily="2" charset="2"/>
            </a:endParaRPr>
          </a:p>
          <a:p>
            <a:pPr marL="800100" indent="-457200" eaLnBrk="1" hangingPunct="1">
              <a:buFont typeface="Arial" panose="020B0604020202020204" pitchFamily="34" charset="0"/>
              <a:buChar char="•"/>
            </a:pPr>
            <a:endParaRPr lang="de-DE" altLang="de-DE" sz="2400" dirty="0">
              <a:sym typeface="Wingdings" panose="05000000000000000000" pitchFamily="2" charset="2"/>
            </a:endParaRPr>
          </a:p>
        </p:txBody>
      </p:sp>
      <p:sp>
        <p:nvSpPr>
          <p:cNvPr id="3" name="Textfeld 2">
            <a:extLst>
              <a:ext uri="{FF2B5EF4-FFF2-40B4-BE49-F238E27FC236}">
                <a16:creationId xmlns:a16="http://schemas.microsoft.com/office/drawing/2014/main" id="{88A818DF-18BE-4D5F-8F2E-8AE3A9A2BA3C}"/>
              </a:ext>
            </a:extLst>
          </p:cNvPr>
          <p:cNvSpPr txBox="1"/>
          <p:nvPr/>
        </p:nvSpPr>
        <p:spPr>
          <a:xfrm>
            <a:off x="2711624" y="5495655"/>
            <a:ext cx="9128760" cy="954107"/>
          </a:xfrm>
          <a:prstGeom prst="rect">
            <a:avLst/>
          </a:prstGeom>
          <a:solidFill>
            <a:srgbClr val="92D050"/>
          </a:solidFill>
        </p:spPr>
        <p:txBody>
          <a:bodyPr wrap="square" rtlCol="0">
            <a:spAutoFit/>
          </a:bodyPr>
          <a:lstStyle/>
          <a:p>
            <a:r>
              <a:rPr lang="de-DE" sz="2800" dirty="0"/>
              <a:t>Lösung: 	Ernennung Datenschutzbeauftragter</a:t>
            </a:r>
          </a:p>
          <a:p>
            <a:r>
              <a:rPr lang="de-DE" sz="2800" dirty="0"/>
              <a:t>		Datenschutzweisung</a:t>
            </a:r>
            <a:endParaRPr lang="de-CH" sz="2800" dirty="0"/>
          </a:p>
        </p:txBody>
      </p:sp>
    </p:spTree>
    <p:extLst>
      <p:ext uri="{BB962C8B-B14F-4D97-AF65-F5344CB8AC3E}">
        <p14:creationId xmlns:p14="http://schemas.microsoft.com/office/powerpoint/2010/main" val="208288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Pflichten für KMU (3b)</a:t>
            </a:r>
            <a:br>
              <a:rPr lang="de-CH" altLang="de-DE" dirty="0"/>
            </a:br>
            <a:r>
              <a:rPr lang="de-CH" altLang="de-DE" sz="2400" dirty="0"/>
              <a:t>Privacy </a:t>
            </a:r>
            <a:r>
              <a:rPr lang="de-CH" altLang="de-DE" sz="2400" dirty="0" err="1"/>
              <a:t>by</a:t>
            </a:r>
            <a:r>
              <a:rPr lang="de-CH" altLang="de-DE" sz="2400" dirty="0"/>
              <a:t> Default (Art. 7 Abs. 3)</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655595"/>
            <a:ext cx="9427384" cy="4653765"/>
          </a:xfrm>
        </p:spPr>
        <p:txBody>
          <a:bodyPr/>
          <a:lstStyle/>
          <a:p>
            <a:pPr marL="800100" indent="-457200" eaLnBrk="1" hangingPunct="1">
              <a:buFont typeface="Arial" panose="020B0604020202020204" pitchFamily="34" charset="0"/>
              <a:buChar char="•"/>
            </a:pPr>
            <a:r>
              <a:rPr lang="de-DE" altLang="de-DE" sz="2800" dirty="0"/>
              <a:t>Werkeinstellungen datenschutzfreundlich</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Beispiel Homepage: Newsletter-Button</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Beispiel Auftrag: zu breite Definition des Zwecks</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Beispiel neues Fahrzeug: zentrale Überwachung</a:t>
            </a:r>
          </a:p>
          <a:p>
            <a:pPr marL="800100" indent="-457200" eaLnBrk="1" hangingPunct="1">
              <a:buFont typeface="Arial" panose="020B0604020202020204" pitchFamily="34" charset="0"/>
              <a:buChar char="•"/>
            </a:pPr>
            <a:endParaRPr lang="de-DE" altLang="de-DE" sz="2400" dirty="0">
              <a:sym typeface="Wingdings" panose="05000000000000000000" pitchFamily="2" charset="2"/>
            </a:endParaRPr>
          </a:p>
        </p:txBody>
      </p:sp>
    </p:spTree>
    <p:extLst>
      <p:ext uri="{BB962C8B-B14F-4D97-AF65-F5344CB8AC3E}">
        <p14:creationId xmlns:p14="http://schemas.microsoft.com/office/powerpoint/2010/main" val="288679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Pflichten für KMU (4)</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534826"/>
            <a:ext cx="9508706" cy="4653765"/>
          </a:xfrm>
        </p:spPr>
        <p:txBody>
          <a:bodyPr/>
          <a:lstStyle/>
          <a:p>
            <a:pPr marL="800100" indent="-457200" eaLnBrk="1" hangingPunct="1">
              <a:buFont typeface="Arial" panose="020B0604020202020204" pitchFamily="34" charset="0"/>
              <a:buChar char="•"/>
            </a:pPr>
            <a:r>
              <a:rPr lang="de-DE" altLang="de-DE" sz="2800" dirty="0">
                <a:sym typeface="Wingdings" panose="05000000000000000000" pitchFamily="2" charset="2"/>
              </a:rPr>
              <a:t>Verzeichnis der Bearbeitungstätigkeiten</a:t>
            </a:r>
          </a:p>
          <a:p>
            <a:pPr marL="1200150" lvl="1" indent="-457200" eaLnBrk="1" hangingPunct="1">
              <a:buFont typeface="Arial" panose="020B0604020202020204" pitchFamily="34" charset="0"/>
              <a:buChar char="•"/>
            </a:pPr>
            <a:r>
              <a:rPr lang="de-DE" altLang="de-DE" sz="2400" dirty="0">
                <a:sym typeface="Wingdings" panose="05000000000000000000" pitchFamily="2" charset="2"/>
              </a:rPr>
              <a:t>Wenn mehr als 250 Mitarbeitende, oder</a:t>
            </a:r>
          </a:p>
          <a:p>
            <a:pPr marL="1200150" lvl="1" indent="-457200" eaLnBrk="1" hangingPunct="1">
              <a:buFont typeface="Arial" panose="020B0604020202020204" pitchFamily="34" charset="0"/>
              <a:buChar char="•"/>
            </a:pPr>
            <a:r>
              <a:rPr lang="de-DE" altLang="de-DE" sz="2400" dirty="0">
                <a:sym typeface="Wingdings" panose="05000000000000000000" pitchFamily="2" charset="2"/>
              </a:rPr>
              <a:t>Wenn besonders schützenswerte Personendaten in </a:t>
            </a:r>
            <a:r>
              <a:rPr lang="de-DE" altLang="de-DE" sz="2400" dirty="0" err="1">
                <a:sym typeface="Wingdings" panose="05000000000000000000" pitchFamily="2" charset="2"/>
              </a:rPr>
              <a:t>grossem</a:t>
            </a:r>
            <a:r>
              <a:rPr lang="de-DE" altLang="de-DE" sz="2400" dirty="0">
                <a:sym typeface="Wingdings" panose="05000000000000000000" pitchFamily="2" charset="2"/>
              </a:rPr>
              <a:t> Umfang bearbeitet werden (Apotheke, Arzt, Strafverteidiger)</a:t>
            </a:r>
          </a:p>
          <a:p>
            <a:pPr marL="1200150" lvl="1" indent="-457200" eaLnBrk="1" hangingPunct="1">
              <a:buFont typeface="Arial" panose="020B0604020202020204" pitchFamily="34" charset="0"/>
              <a:buChar char="•"/>
            </a:pPr>
            <a:endParaRPr lang="de-DE" altLang="de-DE" sz="2400" dirty="0">
              <a:sym typeface="Wingdings" panose="05000000000000000000" pitchFamily="2" charset="2"/>
            </a:endParaRP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indent="0" eaLnBrk="1" hangingPunct="1">
              <a:buNone/>
            </a:pPr>
            <a:endParaRPr lang="de-DE" altLang="de-DE" sz="2800" dirty="0">
              <a:sym typeface="Wingdings" panose="05000000000000000000" pitchFamily="2" charset="2"/>
            </a:endParaRPr>
          </a:p>
          <a:p>
            <a:pPr indent="0" eaLnBrk="1" hangingPunct="1">
              <a:buNone/>
            </a:pPr>
            <a:r>
              <a:rPr lang="de-DE" altLang="de-DE" sz="2800" dirty="0">
                <a:sym typeface="Wingdings" panose="05000000000000000000" pitchFamily="2" charset="2"/>
              </a:rPr>
              <a:t>	</a:t>
            </a:r>
            <a:endParaRPr lang="de-DE" altLang="de-DE" sz="2400" dirty="0">
              <a:solidFill>
                <a:srgbClr val="00B050"/>
              </a:solidFill>
              <a:sym typeface="Wingdings" panose="05000000000000000000" pitchFamily="2" charset="2"/>
            </a:endParaRPr>
          </a:p>
        </p:txBody>
      </p:sp>
      <p:sp>
        <p:nvSpPr>
          <p:cNvPr id="4" name="Textfeld 3">
            <a:extLst>
              <a:ext uri="{FF2B5EF4-FFF2-40B4-BE49-F238E27FC236}">
                <a16:creationId xmlns:a16="http://schemas.microsoft.com/office/drawing/2014/main" id="{E9C3514D-B316-0839-0FC1-0AD9F81D5625}"/>
              </a:ext>
            </a:extLst>
          </p:cNvPr>
          <p:cNvSpPr txBox="1"/>
          <p:nvPr/>
        </p:nvSpPr>
        <p:spPr>
          <a:xfrm>
            <a:off x="3233181" y="3821053"/>
            <a:ext cx="9128760" cy="1384995"/>
          </a:xfrm>
          <a:prstGeom prst="rect">
            <a:avLst/>
          </a:prstGeom>
          <a:solidFill>
            <a:srgbClr val="92D050"/>
          </a:solidFill>
        </p:spPr>
        <p:txBody>
          <a:bodyPr wrap="square" rtlCol="0">
            <a:spAutoFit/>
          </a:bodyPr>
          <a:lstStyle/>
          <a:p>
            <a:r>
              <a:rPr lang="de-DE" sz="2800" dirty="0"/>
              <a:t>Lösung: 	Verzeichnis </a:t>
            </a:r>
            <a:r>
              <a:rPr lang="de-DE" sz="2800" dirty="0" err="1"/>
              <a:t>gemäss</a:t>
            </a:r>
            <a:r>
              <a:rPr lang="de-DE" sz="2800" dirty="0"/>
              <a:t> Anhang zur Daten-</a:t>
            </a:r>
          </a:p>
          <a:p>
            <a:r>
              <a:rPr lang="de-DE" sz="2800" dirty="0"/>
              <a:t>		</a:t>
            </a:r>
            <a:r>
              <a:rPr lang="de-DE" sz="2800" dirty="0" err="1"/>
              <a:t>schutzweisung</a:t>
            </a:r>
            <a:r>
              <a:rPr lang="de-DE" sz="2800" dirty="0"/>
              <a:t> ausfüllen. </a:t>
            </a:r>
          </a:p>
          <a:p>
            <a:endParaRPr lang="de-CH" sz="2800" dirty="0"/>
          </a:p>
        </p:txBody>
      </p:sp>
    </p:spTree>
    <p:extLst>
      <p:ext uri="{BB962C8B-B14F-4D97-AF65-F5344CB8AC3E}">
        <p14:creationId xmlns:p14="http://schemas.microsoft.com/office/powerpoint/2010/main" val="3801239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Pflichten für KMU (5)</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534826"/>
            <a:ext cx="9508706" cy="4653765"/>
          </a:xfrm>
        </p:spPr>
        <p:txBody>
          <a:bodyPr/>
          <a:lstStyle/>
          <a:p>
            <a:pPr marL="800100" indent="-457200" eaLnBrk="1" hangingPunct="1">
              <a:buFont typeface="Arial" panose="020B0604020202020204" pitchFamily="34" charset="0"/>
              <a:buChar char="•"/>
            </a:pPr>
            <a:r>
              <a:rPr lang="de-DE" altLang="de-DE" sz="2800" dirty="0">
                <a:sym typeface="Wingdings" panose="05000000000000000000" pitchFamily="2" charset="2"/>
              </a:rPr>
              <a:t>Pflicht, die betroffene Person über die Datenbearbeitung zu informieren (Art. 19).</a:t>
            </a: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marL="800100" indent="-457200" eaLnBrk="1" hangingPunct="1">
              <a:buFont typeface="Arial" panose="020B0604020202020204" pitchFamily="34" charset="0"/>
              <a:buChar char="•"/>
            </a:pPr>
            <a:r>
              <a:rPr lang="de-DE" altLang="de-DE" sz="2800" dirty="0">
                <a:sym typeface="Wingdings" panose="05000000000000000000" pitchFamily="2" charset="2"/>
              </a:rPr>
              <a:t>Datenschutz-Folgenabschätzung zu erstellen</a:t>
            </a:r>
          </a:p>
          <a:p>
            <a:pPr marL="1200150" lvl="1" indent="-457200" eaLnBrk="1" hangingPunct="1">
              <a:buFont typeface="Arial" panose="020B0604020202020204" pitchFamily="34" charset="0"/>
              <a:buChar char="•"/>
            </a:pPr>
            <a:r>
              <a:rPr lang="de-DE" altLang="de-DE" sz="2400" dirty="0">
                <a:sym typeface="Wingdings" panose="05000000000000000000" pitchFamily="2" charset="2"/>
              </a:rPr>
              <a:t>Wenn besonders schützenswerte Personendaten in </a:t>
            </a:r>
            <a:r>
              <a:rPr lang="de-DE" altLang="de-DE" sz="2400" dirty="0" err="1">
                <a:sym typeface="Wingdings" panose="05000000000000000000" pitchFamily="2" charset="2"/>
              </a:rPr>
              <a:t>grossem</a:t>
            </a:r>
            <a:r>
              <a:rPr lang="de-DE" altLang="de-DE" sz="2400" dirty="0">
                <a:sym typeface="Wingdings" panose="05000000000000000000" pitchFamily="2" charset="2"/>
              </a:rPr>
              <a:t> Umfang bearbeitet werden (Apotheke, Arzt, Strafverteidiger)</a:t>
            </a:r>
          </a:p>
          <a:p>
            <a:pPr indent="0" eaLnBrk="1" hangingPunct="1">
              <a:buNone/>
            </a:pPr>
            <a:r>
              <a:rPr lang="de-DE" altLang="de-DE" sz="2800" dirty="0">
                <a:sym typeface="Wingdings" panose="05000000000000000000" pitchFamily="2" charset="2"/>
              </a:rPr>
              <a:t>	</a:t>
            </a:r>
            <a:endParaRPr lang="de-DE" altLang="de-DE" sz="2400" dirty="0">
              <a:solidFill>
                <a:srgbClr val="00B050"/>
              </a:solidFill>
              <a:sym typeface="Wingdings" panose="05000000000000000000" pitchFamily="2" charset="2"/>
            </a:endParaRPr>
          </a:p>
        </p:txBody>
      </p:sp>
      <p:sp>
        <p:nvSpPr>
          <p:cNvPr id="4" name="Textfeld 3">
            <a:extLst>
              <a:ext uri="{FF2B5EF4-FFF2-40B4-BE49-F238E27FC236}">
                <a16:creationId xmlns:a16="http://schemas.microsoft.com/office/drawing/2014/main" id="{E9C3514D-B316-0839-0FC1-0AD9F81D5625}"/>
              </a:ext>
            </a:extLst>
          </p:cNvPr>
          <p:cNvSpPr txBox="1"/>
          <p:nvPr/>
        </p:nvSpPr>
        <p:spPr>
          <a:xfrm>
            <a:off x="3233181" y="2492587"/>
            <a:ext cx="9128760" cy="1384995"/>
          </a:xfrm>
          <a:prstGeom prst="rect">
            <a:avLst/>
          </a:prstGeom>
          <a:solidFill>
            <a:srgbClr val="92D050"/>
          </a:solidFill>
        </p:spPr>
        <p:txBody>
          <a:bodyPr wrap="square" rtlCol="0">
            <a:spAutoFit/>
          </a:bodyPr>
          <a:lstStyle/>
          <a:p>
            <a:r>
              <a:rPr lang="de-DE" sz="2800" dirty="0"/>
              <a:t>Lösung: 	Datenschutzerklärung auf Website</a:t>
            </a:r>
          </a:p>
          <a:p>
            <a:r>
              <a:rPr lang="de-DE" sz="2800" dirty="0"/>
              <a:t>		AGB, Auftragsbestätigung</a:t>
            </a:r>
          </a:p>
          <a:p>
            <a:r>
              <a:rPr lang="de-DE" sz="2800" dirty="0"/>
              <a:t>		Anhang zum Arbeitsvertrag</a:t>
            </a:r>
            <a:endParaRPr lang="de-CH" sz="2800" dirty="0"/>
          </a:p>
        </p:txBody>
      </p:sp>
      <p:sp>
        <p:nvSpPr>
          <p:cNvPr id="2" name="Textfeld 1">
            <a:extLst>
              <a:ext uri="{FF2B5EF4-FFF2-40B4-BE49-F238E27FC236}">
                <a16:creationId xmlns:a16="http://schemas.microsoft.com/office/drawing/2014/main" id="{9B0C20B3-A341-AE2D-1A31-3C8C3A9D3553}"/>
              </a:ext>
            </a:extLst>
          </p:cNvPr>
          <p:cNvSpPr txBox="1"/>
          <p:nvPr/>
        </p:nvSpPr>
        <p:spPr>
          <a:xfrm>
            <a:off x="3247557" y="5836754"/>
            <a:ext cx="9128760" cy="954107"/>
          </a:xfrm>
          <a:prstGeom prst="rect">
            <a:avLst/>
          </a:prstGeom>
          <a:solidFill>
            <a:srgbClr val="92D050"/>
          </a:solidFill>
        </p:spPr>
        <p:txBody>
          <a:bodyPr wrap="square" rtlCol="0">
            <a:spAutoFit/>
          </a:bodyPr>
          <a:lstStyle/>
          <a:p>
            <a:r>
              <a:rPr lang="de-DE" sz="2800" dirty="0"/>
              <a:t>Lösung: 	Weisung (Beilage) in Kraft setzen</a:t>
            </a:r>
          </a:p>
          <a:p>
            <a:r>
              <a:rPr lang="de-DE" sz="2800" dirty="0"/>
              <a:t>		Bei Bedarf Folgen-Abschätzung erstellen.</a:t>
            </a:r>
            <a:endParaRPr lang="de-CH" sz="2800" dirty="0"/>
          </a:p>
        </p:txBody>
      </p:sp>
    </p:spTree>
    <p:extLst>
      <p:ext uri="{BB962C8B-B14F-4D97-AF65-F5344CB8AC3E}">
        <p14:creationId xmlns:p14="http://schemas.microsoft.com/office/powerpoint/2010/main" val="1238400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Möglichkeiten</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534826"/>
            <a:ext cx="9508706" cy="4653765"/>
          </a:xfrm>
        </p:spPr>
        <p:txBody>
          <a:bodyPr/>
          <a:lstStyle/>
          <a:p>
            <a:pPr marL="800100" indent="-457200" eaLnBrk="1" hangingPunct="1">
              <a:buFont typeface="Arial" panose="020B0604020202020204" pitchFamily="34" charset="0"/>
              <a:buChar char="•"/>
            </a:pPr>
            <a:r>
              <a:rPr lang="de-DE" altLang="de-DE" sz="2800" dirty="0">
                <a:sym typeface="Wingdings" panose="05000000000000000000" pitchFamily="2" charset="2"/>
              </a:rPr>
              <a:t>Bearbeitung der Daten durch Auftragsbearbeiter (externe Firma)</a:t>
            </a:r>
          </a:p>
          <a:p>
            <a:pPr marL="800100" indent="-457200" eaLnBrk="1" hangingPunct="1">
              <a:buFont typeface="Arial" panose="020B0604020202020204" pitchFamily="34" charset="0"/>
              <a:buChar char="•"/>
            </a:pPr>
            <a:r>
              <a:rPr lang="de-DE" altLang="de-DE" sz="2800" dirty="0">
                <a:sym typeface="Wingdings" panose="05000000000000000000" pitchFamily="2" charset="2"/>
              </a:rPr>
              <a:t>Datenschutzberater: Anlaufstelle für betroffene Personen und die Behörden.</a:t>
            </a: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lvl="1" indent="0" eaLnBrk="1" hangingPunct="1">
              <a:buNone/>
            </a:pPr>
            <a:endParaRPr lang="de-DE" altLang="de-DE" sz="2400" dirty="0">
              <a:solidFill>
                <a:srgbClr val="00B050"/>
              </a:solidFill>
              <a:sym typeface="Wingdings" panose="05000000000000000000" pitchFamily="2" charset="2"/>
            </a:endParaRPr>
          </a:p>
        </p:txBody>
      </p:sp>
      <p:sp>
        <p:nvSpPr>
          <p:cNvPr id="2" name="Textfeld 1">
            <a:extLst>
              <a:ext uri="{FF2B5EF4-FFF2-40B4-BE49-F238E27FC236}">
                <a16:creationId xmlns:a16="http://schemas.microsoft.com/office/drawing/2014/main" id="{03AA260F-49C6-306A-AC31-429AD36AC81C}"/>
              </a:ext>
            </a:extLst>
          </p:cNvPr>
          <p:cNvSpPr txBox="1"/>
          <p:nvPr/>
        </p:nvSpPr>
        <p:spPr>
          <a:xfrm>
            <a:off x="2711624" y="3611139"/>
            <a:ext cx="9128760" cy="954107"/>
          </a:xfrm>
          <a:prstGeom prst="rect">
            <a:avLst/>
          </a:prstGeom>
          <a:solidFill>
            <a:srgbClr val="92D050"/>
          </a:solidFill>
        </p:spPr>
        <p:txBody>
          <a:bodyPr wrap="square" rtlCol="0">
            <a:spAutoFit/>
          </a:bodyPr>
          <a:lstStyle/>
          <a:p>
            <a:r>
              <a:rPr lang="de-DE" sz="2800" dirty="0"/>
              <a:t>Lösung: 	Auftragsbearbeitungsvertrag erstellen </a:t>
            </a:r>
          </a:p>
          <a:p>
            <a:r>
              <a:rPr lang="de-DE" sz="2800" dirty="0"/>
              <a:t>		(Muster anbei).</a:t>
            </a:r>
            <a:endParaRPr lang="de-CH" sz="2800" dirty="0"/>
          </a:p>
        </p:txBody>
      </p:sp>
    </p:spTree>
    <p:extLst>
      <p:ext uri="{BB962C8B-B14F-4D97-AF65-F5344CB8AC3E}">
        <p14:creationId xmlns:p14="http://schemas.microsoft.com/office/powerpoint/2010/main" val="2076559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Auskunftsrecht (Art. 25 DSG)</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655595"/>
            <a:ext cx="8773160" cy="4653765"/>
          </a:xfrm>
        </p:spPr>
        <p:txBody>
          <a:bodyPr/>
          <a:lstStyle/>
          <a:p>
            <a:pPr marL="800100" indent="-457200" eaLnBrk="1" hangingPunct="1">
              <a:buFont typeface="Arial" panose="020B0604020202020204" pitchFamily="34" charset="0"/>
              <a:buChar char="•"/>
            </a:pPr>
            <a:r>
              <a:rPr lang="de-DE" altLang="de-DE" sz="2800" dirty="0"/>
              <a:t>Über alle Daten</a:t>
            </a:r>
          </a:p>
          <a:p>
            <a:pPr marL="800100" indent="-457200" eaLnBrk="1" hangingPunct="1">
              <a:buFont typeface="Arial" panose="020B0604020202020204" pitchFamily="34" charset="0"/>
              <a:buChar char="•"/>
            </a:pPr>
            <a:r>
              <a:rPr lang="de-DE" altLang="de-DE" sz="2800" dirty="0"/>
              <a:t>Innert 30 Tagen seit Anfrage</a:t>
            </a:r>
          </a:p>
          <a:p>
            <a:pPr marL="800100" indent="-457200" eaLnBrk="1" hangingPunct="1">
              <a:buFont typeface="Arial" panose="020B0604020202020204" pitchFamily="34" charset="0"/>
              <a:buChar char="•"/>
            </a:pPr>
            <a:r>
              <a:rPr lang="de-DE" altLang="de-DE" sz="2800" dirty="0"/>
              <a:t>Man kann nicht auf dieses Recht im Voraus (AGB) verzichten</a:t>
            </a:r>
          </a:p>
          <a:p>
            <a:pPr marL="800100" indent="-457200" eaLnBrk="1" hangingPunct="1">
              <a:buFont typeface="Arial" panose="020B0604020202020204" pitchFamily="34" charset="0"/>
              <a:buChar char="•"/>
            </a:pPr>
            <a:r>
              <a:rPr lang="de-DE" altLang="de-DE" sz="2800" dirty="0"/>
              <a:t>Unentgeltlichkeit </a:t>
            </a:r>
          </a:p>
        </p:txBody>
      </p:sp>
      <p:sp>
        <p:nvSpPr>
          <p:cNvPr id="3" name="Textfeld 2">
            <a:extLst>
              <a:ext uri="{FF2B5EF4-FFF2-40B4-BE49-F238E27FC236}">
                <a16:creationId xmlns:a16="http://schemas.microsoft.com/office/drawing/2014/main" id="{88A818DF-18BE-4D5F-8F2E-8AE3A9A2BA3C}"/>
              </a:ext>
            </a:extLst>
          </p:cNvPr>
          <p:cNvSpPr txBox="1"/>
          <p:nvPr/>
        </p:nvSpPr>
        <p:spPr>
          <a:xfrm>
            <a:off x="2711624" y="4541354"/>
            <a:ext cx="9641402" cy="1384995"/>
          </a:xfrm>
          <a:prstGeom prst="rect">
            <a:avLst/>
          </a:prstGeom>
          <a:solidFill>
            <a:srgbClr val="92D050"/>
          </a:solidFill>
        </p:spPr>
        <p:txBody>
          <a:bodyPr wrap="square" rtlCol="0">
            <a:spAutoFit/>
          </a:bodyPr>
          <a:lstStyle/>
          <a:p>
            <a:r>
              <a:rPr lang="de-DE" sz="2800" dirty="0"/>
              <a:t>Lösung: 	ev. Person bezeichnen in der Firma</a:t>
            </a:r>
          </a:p>
          <a:p>
            <a:r>
              <a:rPr lang="de-DE" sz="2800" dirty="0"/>
              <a:t>		Mitarbeitende </a:t>
            </a:r>
            <a:r>
              <a:rPr lang="de-DE" sz="2800" dirty="0">
                <a:sym typeface="Wingdings" panose="05000000000000000000" pitchFamily="2" charset="2"/>
              </a:rPr>
              <a:t> Personalabteilung;</a:t>
            </a:r>
          </a:p>
          <a:p>
            <a:r>
              <a:rPr lang="de-DE" sz="2800" dirty="0">
                <a:sym typeface="Wingdings" panose="05000000000000000000" pitchFamily="2" charset="2"/>
              </a:rPr>
              <a:t>		Kunden  Kundenservice / Verkauf</a:t>
            </a:r>
            <a:endParaRPr lang="de-CH" sz="2800" dirty="0"/>
          </a:p>
        </p:txBody>
      </p:sp>
    </p:spTree>
    <p:extLst>
      <p:ext uri="{BB962C8B-B14F-4D97-AF65-F5344CB8AC3E}">
        <p14:creationId xmlns:p14="http://schemas.microsoft.com/office/powerpoint/2010/main" val="378530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Herausgaberecht </a:t>
            </a:r>
            <a:br>
              <a:rPr lang="de-CH" altLang="de-DE" dirty="0"/>
            </a:br>
            <a:r>
              <a:rPr lang="de-CH" altLang="de-DE" sz="2400" dirty="0"/>
              <a:t>(Art. 28 DSG, Art. 16 ff. DSV)</a:t>
            </a:r>
            <a:br>
              <a:rPr lang="de-CH" altLang="de-DE" dirty="0"/>
            </a:br>
            <a:endParaRPr lang="de-CH" altLang="de-DE" dirty="0"/>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2518611"/>
            <a:ext cx="8773160" cy="3790749"/>
          </a:xfrm>
        </p:spPr>
        <p:txBody>
          <a:bodyPr/>
          <a:lstStyle/>
          <a:p>
            <a:pPr marL="800100" indent="-457200" eaLnBrk="1" hangingPunct="1">
              <a:buFont typeface="Arial" panose="020B0604020202020204" pitchFamily="34" charset="0"/>
              <a:buChar char="•"/>
            </a:pPr>
            <a:r>
              <a:rPr lang="de-DE" altLang="de-DE" sz="2800" dirty="0"/>
              <a:t>Grundsätzlich immer (Art. 16 ff. DSV)</a:t>
            </a:r>
          </a:p>
          <a:p>
            <a:pPr marL="800100" indent="-457200" eaLnBrk="1" hangingPunct="1">
              <a:buFont typeface="Arial" panose="020B0604020202020204" pitchFamily="34" charset="0"/>
              <a:buChar char="•"/>
            </a:pPr>
            <a:endParaRPr lang="de-DE" altLang="de-DE" sz="2800" dirty="0"/>
          </a:p>
          <a:p>
            <a:pPr marL="800100" indent="-457200" eaLnBrk="1" hangingPunct="1">
              <a:buFont typeface="Arial" panose="020B0604020202020204" pitchFamily="34" charset="0"/>
              <a:buChar char="•"/>
            </a:pPr>
            <a:r>
              <a:rPr lang="de-DE" altLang="de-DE" sz="2800" dirty="0"/>
              <a:t>Zudem Anspruch auf die Herausgabe in einem gängigen elektronischen Format, wenn</a:t>
            </a:r>
          </a:p>
          <a:p>
            <a:pPr marL="1200150" lvl="1" indent="-457200" eaLnBrk="1" hangingPunct="1">
              <a:buFont typeface="Arial" panose="020B0604020202020204" pitchFamily="34" charset="0"/>
              <a:buChar char="•"/>
            </a:pPr>
            <a:r>
              <a:rPr lang="de-DE" altLang="de-DE" sz="2400" dirty="0"/>
              <a:t>Verantwortlicher bearbeitet die Daten automatisiert (</a:t>
            </a:r>
            <a:r>
              <a:rPr lang="de-DE" altLang="de-DE" sz="2400" dirty="0">
                <a:sym typeface="Wingdings" panose="05000000000000000000" pitchFamily="2" charset="2"/>
              </a:rPr>
              <a:t> ESR Zahlungen)</a:t>
            </a:r>
          </a:p>
          <a:p>
            <a:pPr marL="1200150" lvl="1" indent="-457200" eaLnBrk="1" hangingPunct="1">
              <a:buFont typeface="Arial" panose="020B0604020202020204" pitchFamily="34" charset="0"/>
              <a:buChar char="•"/>
            </a:pPr>
            <a:r>
              <a:rPr lang="de-DE" altLang="de-DE" sz="2400" dirty="0">
                <a:sym typeface="Wingdings" panose="05000000000000000000" pitchFamily="2" charset="2"/>
              </a:rPr>
              <a:t>Einwilligung zur Bearbeitung oder vorbestehende Vertragsbeziehung</a:t>
            </a:r>
            <a:endParaRPr lang="de-DE" altLang="de-DE" sz="2400" dirty="0"/>
          </a:p>
        </p:txBody>
      </p:sp>
    </p:spTree>
    <p:extLst>
      <p:ext uri="{BB962C8B-B14F-4D97-AF65-F5344CB8AC3E}">
        <p14:creationId xmlns:p14="http://schemas.microsoft.com/office/powerpoint/2010/main" val="4070492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Grundregeln für Mitarbeitende</a:t>
            </a:r>
          </a:p>
        </p:txBody>
      </p:sp>
    </p:spTree>
    <p:extLst>
      <p:ext uri="{BB962C8B-B14F-4D97-AF65-F5344CB8AC3E}">
        <p14:creationId xmlns:p14="http://schemas.microsoft.com/office/powerpoint/2010/main" val="3832901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Grundregeln für Mitarbeitende</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554481"/>
            <a:ext cx="8864600" cy="2423160"/>
          </a:xfrm>
        </p:spPr>
        <p:txBody>
          <a:bodyPr/>
          <a:lstStyle/>
          <a:p>
            <a:pPr marL="800100" indent="-457200" eaLnBrk="1" hangingPunct="1">
              <a:buFont typeface="Wingdings" panose="05000000000000000000" pitchFamily="2" charset="2"/>
              <a:buChar char="à"/>
            </a:pPr>
            <a:r>
              <a:rPr lang="de-DE" altLang="de-DE" sz="2800" dirty="0">
                <a:sym typeface="Wingdings" panose="05000000000000000000" pitchFamily="2" charset="2"/>
              </a:rPr>
              <a:t>Datenschutz ist Persönlichkeitsschutz</a:t>
            </a:r>
          </a:p>
          <a:p>
            <a:pPr marL="1200150" lvl="1" indent="-457200" eaLnBrk="1" hangingPunct="1">
              <a:buFont typeface="Wingdings" panose="05000000000000000000" pitchFamily="2" charset="2"/>
              <a:buChar char="à"/>
            </a:pPr>
            <a:r>
              <a:rPr lang="de-DE" altLang="de-DE" sz="2400" dirty="0">
                <a:sym typeface="Wingdings" panose="05000000000000000000" pitchFamily="2" charset="2"/>
              </a:rPr>
              <a:t>Schutz der Privatsphäre von Menschen</a:t>
            </a:r>
          </a:p>
          <a:p>
            <a:pPr marL="1200150" lvl="1" indent="-457200" eaLnBrk="1" hangingPunct="1">
              <a:buFont typeface="Wingdings" panose="05000000000000000000" pitchFamily="2" charset="2"/>
              <a:buChar char="à"/>
            </a:pPr>
            <a:r>
              <a:rPr lang="de-DE" altLang="de-DE" sz="2400" dirty="0">
                <a:sym typeface="Wingdings" panose="05000000000000000000" pitchFamily="2" charset="2"/>
              </a:rPr>
              <a:t>Schutz vor Persönlichkeitsverletzungen durch missbräuchliche Datenbearbeitung oder Falschinformationen</a:t>
            </a:r>
          </a:p>
          <a:p>
            <a:pPr marL="1200150" lvl="1" indent="-457200" eaLnBrk="1" hangingPunct="1">
              <a:buFont typeface="Wingdings" panose="05000000000000000000" pitchFamily="2" charset="2"/>
              <a:buChar char="à"/>
            </a:pPr>
            <a:endParaRPr lang="de-DE" altLang="de-DE" sz="2400" dirty="0">
              <a:sym typeface="Wingdings" panose="05000000000000000000" pitchFamily="2" charset="2"/>
            </a:endParaRPr>
          </a:p>
          <a:p>
            <a:pPr marL="800100" indent="-457200" eaLnBrk="1" hangingPunct="1">
              <a:buFont typeface="Wingdings" panose="05000000000000000000" pitchFamily="2" charset="2"/>
              <a:buChar char="à"/>
            </a:pPr>
            <a:r>
              <a:rPr lang="de-DE" altLang="de-DE" sz="2800" dirty="0">
                <a:sym typeface="Wingdings" panose="05000000000000000000" pitchFamily="2" charset="2"/>
              </a:rPr>
              <a:t>Personenbezogene Daten (= Personendaten) sind alle Informationen, die sich auf einen bestimmten Menschen beziehen</a:t>
            </a:r>
          </a:p>
          <a:p>
            <a:pPr marL="800100" indent="-457200" eaLnBrk="1" hangingPunct="1">
              <a:buFont typeface="Wingdings" panose="05000000000000000000" pitchFamily="2" charset="2"/>
              <a:buChar char="à"/>
            </a:pPr>
            <a:endParaRPr lang="de-DE" altLang="de-DE" sz="2800" dirty="0"/>
          </a:p>
        </p:txBody>
      </p:sp>
    </p:spTree>
    <p:extLst>
      <p:ext uri="{BB962C8B-B14F-4D97-AF65-F5344CB8AC3E}">
        <p14:creationId xmlns:p14="http://schemas.microsoft.com/office/powerpoint/2010/main" val="2585480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1. Schweigen ist Gold</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655595"/>
            <a:ext cx="8773160" cy="4653765"/>
          </a:xfrm>
        </p:spPr>
        <p:txBody>
          <a:bodyPr/>
          <a:lstStyle/>
          <a:p>
            <a:pPr marL="800100" indent="-457200" eaLnBrk="1" hangingPunct="1">
              <a:buFont typeface="Arial" panose="020B0604020202020204" pitchFamily="34" charset="0"/>
              <a:buChar char="•"/>
            </a:pPr>
            <a:r>
              <a:rPr lang="de-DE" altLang="de-DE" sz="2800" dirty="0"/>
              <a:t>Was ich über Kunden, Angestellte und Chefs erfahre </a:t>
            </a:r>
            <a:r>
              <a:rPr lang="de-DE" altLang="de-DE" sz="2800" dirty="0">
                <a:sym typeface="Wingdings" panose="05000000000000000000" pitchFamily="2" charset="2"/>
              </a:rPr>
              <a:t> bleibt bei mir</a:t>
            </a:r>
          </a:p>
          <a:p>
            <a:pPr marL="800100" indent="-457200" eaLnBrk="1" hangingPunct="1">
              <a:buFont typeface="Arial" panose="020B0604020202020204" pitchFamily="34" charset="0"/>
              <a:buChar char="•"/>
            </a:pPr>
            <a:r>
              <a:rPr lang="de-DE" altLang="de-DE" sz="2800" dirty="0">
                <a:sym typeface="Wingdings" panose="05000000000000000000" pitchFamily="2" charset="2"/>
              </a:rPr>
              <a:t>Ich rede mit niemandem über Kunden und Mitarbeitende meines Arbeitgebers</a:t>
            </a:r>
          </a:p>
          <a:p>
            <a:pPr marL="1200150" lvl="1" indent="-457200" eaLnBrk="1" hangingPunct="1">
              <a:buFont typeface="Arial" panose="020B0604020202020204" pitchFamily="34" charset="0"/>
              <a:buChar char="•"/>
            </a:pPr>
            <a:r>
              <a:rPr lang="de-DE" altLang="de-DE" sz="2400" dirty="0">
                <a:sym typeface="Wingdings" panose="05000000000000000000" pitchFamily="2" charset="2"/>
              </a:rPr>
              <a:t>Beispiel: Chef hat Burnout</a:t>
            </a:r>
          </a:p>
          <a:p>
            <a:pPr marL="1200150" lvl="1" indent="-457200" eaLnBrk="1" hangingPunct="1">
              <a:buFont typeface="Arial" panose="020B0604020202020204" pitchFamily="34" charset="0"/>
              <a:buChar char="•"/>
            </a:pPr>
            <a:r>
              <a:rPr lang="de-DE" altLang="de-DE" sz="2400" dirty="0">
                <a:sym typeface="Wingdings" panose="05000000000000000000" pitchFamily="2" charset="2"/>
              </a:rPr>
              <a:t>Beispiel: Kunde geht in Konkurs</a:t>
            </a:r>
          </a:p>
          <a:p>
            <a:pPr marL="1200150" lvl="1" indent="-457200" eaLnBrk="1" hangingPunct="1">
              <a:buFont typeface="Arial" panose="020B0604020202020204" pitchFamily="34" charset="0"/>
              <a:buChar char="•"/>
            </a:pPr>
            <a:r>
              <a:rPr lang="de-DE" altLang="de-DE" sz="2400" dirty="0">
                <a:sym typeface="Wingdings" panose="05000000000000000000" pitchFamily="2" charset="2"/>
              </a:rPr>
              <a:t>Beispiel: Angestellter wird während Arbeitszeit am Kiffen gesehen</a:t>
            </a:r>
          </a:p>
        </p:txBody>
      </p:sp>
      <p:sp>
        <p:nvSpPr>
          <p:cNvPr id="3" name="Textfeld 2">
            <a:extLst>
              <a:ext uri="{FF2B5EF4-FFF2-40B4-BE49-F238E27FC236}">
                <a16:creationId xmlns:a16="http://schemas.microsoft.com/office/drawing/2014/main" id="{88A818DF-18BE-4D5F-8F2E-8AE3A9A2BA3C}"/>
              </a:ext>
            </a:extLst>
          </p:cNvPr>
          <p:cNvSpPr txBox="1"/>
          <p:nvPr/>
        </p:nvSpPr>
        <p:spPr>
          <a:xfrm>
            <a:off x="2711624" y="5454768"/>
            <a:ext cx="9128760" cy="1384995"/>
          </a:xfrm>
          <a:prstGeom prst="rect">
            <a:avLst/>
          </a:prstGeom>
          <a:solidFill>
            <a:srgbClr val="92D050"/>
          </a:solidFill>
        </p:spPr>
        <p:txBody>
          <a:bodyPr wrap="square" rtlCol="0">
            <a:spAutoFit/>
          </a:bodyPr>
          <a:lstStyle/>
          <a:p>
            <a:r>
              <a:rPr lang="de-DE" sz="2800" dirty="0"/>
              <a:t>Lösung: 	Einwilligung des Dateninhabers</a:t>
            </a:r>
          </a:p>
          <a:p>
            <a:r>
              <a:rPr lang="de-DE" sz="2800" dirty="0"/>
              <a:t>		Informationen sind öffentlich</a:t>
            </a:r>
          </a:p>
          <a:p>
            <a:r>
              <a:rPr lang="de-DE" sz="2800" dirty="0"/>
              <a:t>		vorbestehende Verträge</a:t>
            </a:r>
            <a:endParaRPr lang="de-CH" sz="2800" dirty="0"/>
          </a:p>
        </p:txBody>
      </p:sp>
    </p:spTree>
    <p:extLst>
      <p:ext uri="{BB962C8B-B14F-4D97-AF65-F5344CB8AC3E}">
        <p14:creationId xmlns:p14="http://schemas.microsoft.com/office/powerpoint/2010/main" val="3888599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2">
            <a:extLst>
              <a:ext uri="{FF2B5EF4-FFF2-40B4-BE49-F238E27FC236}">
                <a16:creationId xmlns:a16="http://schemas.microsoft.com/office/drawing/2014/main" id="{D5010788-4F59-4374-86F2-2442C9BD9F15}"/>
              </a:ext>
            </a:extLst>
          </p:cNvPr>
          <p:cNvSpPr>
            <a:spLocks noGrp="1" noChangeArrowheads="1"/>
          </p:cNvSpPr>
          <p:nvPr>
            <p:ph type="title"/>
          </p:nvPr>
        </p:nvSpPr>
        <p:spPr>
          <a:xfrm>
            <a:off x="1919561" y="359906"/>
            <a:ext cx="10081189" cy="1001092"/>
          </a:xfrm>
        </p:spPr>
        <p:txBody>
          <a:bodyPr/>
          <a:lstStyle/>
          <a:p>
            <a:pPr eaLnBrk="1" hangingPunct="1"/>
            <a:r>
              <a:rPr lang="de-CH" altLang="de-DE" dirty="0"/>
              <a:t>Inhalt</a:t>
            </a:r>
            <a:endParaRPr lang="de-CH" altLang="de-DE" sz="2800" dirty="0"/>
          </a:p>
        </p:txBody>
      </p:sp>
      <p:sp>
        <p:nvSpPr>
          <p:cNvPr id="106501" name="Rectangle 3">
            <a:extLst>
              <a:ext uri="{FF2B5EF4-FFF2-40B4-BE49-F238E27FC236}">
                <a16:creationId xmlns:a16="http://schemas.microsoft.com/office/drawing/2014/main" id="{F2E583B5-D150-4767-9579-CA654F965023}"/>
              </a:ext>
            </a:extLst>
          </p:cNvPr>
          <p:cNvSpPr>
            <a:spLocks noGrp="1" noChangeArrowheads="1"/>
          </p:cNvSpPr>
          <p:nvPr>
            <p:ph type="body" idx="1"/>
          </p:nvPr>
        </p:nvSpPr>
        <p:spPr>
          <a:xfrm>
            <a:off x="2205789" y="1690777"/>
            <a:ext cx="8470232" cy="4807317"/>
          </a:xfrm>
        </p:spPr>
        <p:txBody>
          <a:bodyPr/>
          <a:lstStyle/>
          <a:p>
            <a:pPr marL="514350" indent="-514350" eaLnBrk="1" hangingPunct="1">
              <a:lnSpc>
                <a:spcPct val="90000"/>
              </a:lnSpc>
              <a:buAutoNum type="arabicPeriod"/>
              <a:defRPr/>
            </a:pPr>
            <a:r>
              <a:rPr lang="de-CH" altLang="de-DE" sz="2800" dirty="0"/>
              <a:t>Anwendungsbereich</a:t>
            </a:r>
          </a:p>
          <a:p>
            <a:pPr marL="514350" indent="-514350" eaLnBrk="1" hangingPunct="1">
              <a:lnSpc>
                <a:spcPct val="90000"/>
              </a:lnSpc>
              <a:buAutoNum type="arabicPeriod"/>
              <a:defRPr/>
            </a:pPr>
            <a:r>
              <a:rPr lang="de-CH" altLang="de-DE" sz="2800" dirty="0"/>
              <a:t>Grundsätze</a:t>
            </a:r>
          </a:p>
          <a:p>
            <a:pPr marL="514350" indent="-514350" eaLnBrk="1" hangingPunct="1">
              <a:lnSpc>
                <a:spcPct val="90000"/>
              </a:lnSpc>
              <a:buAutoNum type="arabicPeriod"/>
              <a:defRPr/>
            </a:pPr>
            <a:r>
              <a:rPr lang="de-CH" altLang="de-DE" sz="2800" dirty="0"/>
              <a:t>Strafandrohungen</a:t>
            </a:r>
          </a:p>
          <a:p>
            <a:pPr marL="514350" indent="-514350" eaLnBrk="1" hangingPunct="1">
              <a:lnSpc>
                <a:spcPct val="90000"/>
              </a:lnSpc>
              <a:buAutoNum type="arabicPeriod"/>
              <a:defRPr/>
            </a:pPr>
            <a:r>
              <a:rPr lang="de-CH" altLang="de-DE" sz="2800" dirty="0"/>
              <a:t>Grundregeln für Geschäfte</a:t>
            </a:r>
          </a:p>
          <a:p>
            <a:pPr marL="514350" indent="-514350" eaLnBrk="1" hangingPunct="1">
              <a:lnSpc>
                <a:spcPct val="90000"/>
              </a:lnSpc>
              <a:buAutoNum type="arabicPeriod"/>
              <a:defRPr/>
            </a:pPr>
            <a:r>
              <a:rPr lang="de-CH" altLang="de-DE" sz="2800" dirty="0"/>
              <a:t>Grundregeln für Mitarbeitende</a:t>
            </a:r>
          </a:p>
          <a:p>
            <a:pPr marL="514350" indent="-514350" eaLnBrk="1" hangingPunct="1">
              <a:lnSpc>
                <a:spcPct val="90000"/>
              </a:lnSpc>
              <a:buAutoNum type="arabicPeriod"/>
              <a:defRPr/>
            </a:pPr>
            <a:r>
              <a:rPr lang="de-CH" altLang="de-DE" sz="2800" dirty="0"/>
              <a:t>Fragerunde</a:t>
            </a:r>
          </a:p>
          <a:p>
            <a:pPr eaLnBrk="1" hangingPunct="1">
              <a:lnSpc>
                <a:spcPct val="90000"/>
              </a:lnSpc>
              <a:buFontTx/>
              <a:buNone/>
              <a:defRPr/>
            </a:pPr>
            <a:endParaRPr lang="de-CH" altLang="de-DE" sz="2800" b="1" dirty="0"/>
          </a:p>
        </p:txBody>
      </p:sp>
    </p:spTree>
    <p:extLst>
      <p:ext uri="{BB962C8B-B14F-4D97-AF65-F5344CB8AC3E}">
        <p14:creationId xmlns:p14="http://schemas.microsoft.com/office/powerpoint/2010/main" val="2608065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9480376" cy="1143000"/>
          </a:xfrm>
        </p:spPr>
        <p:txBody>
          <a:bodyPr/>
          <a:lstStyle/>
          <a:p>
            <a:pPr algn="l" eaLnBrk="1" hangingPunct="1"/>
            <a:r>
              <a:rPr lang="de-CH" altLang="de-DE" dirty="0"/>
              <a:t>2. Besprechungen sind vertraulich</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655595"/>
            <a:ext cx="8773160" cy="4653765"/>
          </a:xfrm>
        </p:spPr>
        <p:txBody>
          <a:bodyPr/>
          <a:lstStyle/>
          <a:p>
            <a:pPr marL="800100" lvl="1" indent="-457200" eaLnBrk="1" hangingPunct="1">
              <a:buFont typeface="Arial" panose="020B0604020202020204" pitchFamily="34" charset="0"/>
              <a:buChar char="•"/>
            </a:pPr>
            <a:r>
              <a:rPr lang="de-DE" altLang="de-DE" dirty="0">
                <a:ea typeface="+mn-ea"/>
                <a:sym typeface="Wingdings" panose="05000000000000000000" pitchFamily="2" charset="2"/>
              </a:rPr>
              <a:t>Gespräche mit Arbeitskollegen / geschäftliche Besprechungen: Feind hört mit!</a:t>
            </a:r>
            <a:r>
              <a:rPr lang="de-DE" altLang="de-DE" sz="2400" dirty="0">
                <a:ea typeface="+mn-ea"/>
                <a:sym typeface="Wingdings" panose="05000000000000000000" pitchFamily="2" charset="2"/>
              </a:rPr>
              <a:t> </a:t>
            </a:r>
          </a:p>
          <a:p>
            <a:pPr marL="1200150" lvl="2" indent="-457200" eaLnBrk="1" hangingPunct="1">
              <a:buFont typeface="Arial" panose="020B0604020202020204" pitchFamily="34" charset="0"/>
              <a:buChar char="•"/>
            </a:pPr>
            <a:r>
              <a:rPr lang="de-DE" altLang="de-DE" dirty="0">
                <a:ea typeface="+mn-ea"/>
                <a:sym typeface="Wingdings" panose="05000000000000000000" pitchFamily="2" charset="2"/>
              </a:rPr>
              <a:t>SBB 1. Klasse Bern-Zürich</a:t>
            </a:r>
          </a:p>
          <a:p>
            <a:pPr marL="1200150" lvl="2" indent="-457200" eaLnBrk="1" hangingPunct="1">
              <a:buFont typeface="Arial" panose="020B0604020202020204" pitchFamily="34" charset="0"/>
              <a:buChar char="•"/>
            </a:pPr>
            <a:r>
              <a:rPr lang="de-DE" altLang="de-DE" dirty="0">
                <a:ea typeface="+mn-ea"/>
                <a:sym typeface="Wingdings" panose="05000000000000000000" pitchFamily="2" charset="2"/>
              </a:rPr>
              <a:t>Auto-Freisprechanlage</a:t>
            </a:r>
          </a:p>
          <a:p>
            <a:pPr marL="1200150" lvl="2" indent="-457200" eaLnBrk="1" hangingPunct="1">
              <a:buFont typeface="Arial" panose="020B0604020202020204" pitchFamily="34" charset="0"/>
              <a:buChar char="•"/>
            </a:pPr>
            <a:r>
              <a:rPr lang="de-DE" altLang="de-DE" dirty="0">
                <a:ea typeface="+mn-ea"/>
                <a:sym typeface="Wingdings" panose="05000000000000000000" pitchFamily="2" charset="2"/>
              </a:rPr>
              <a:t>Migros, Coop, Golfplatz, Restaurant</a:t>
            </a:r>
          </a:p>
          <a:p>
            <a:pPr marL="1200150" lvl="2" indent="-457200" eaLnBrk="1" hangingPunct="1">
              <a:buFont typeface="Arial" panose="020B0604020202020204" pitchFamily="34" charset="0"/>
              <a:buChar char="•"/>
            </a:pPr>
            <a:r>
              <a:rPr lang="de-DE" altLang="de-DE" dirty="0">
                <a:ea typeface="+mn-ea"/>
                <a:sym typeface="Wingdings" panose="05000000000000000000" pitchFamily="2" charset="2"/>
              </a:rPr>
              <a:t>Face-Book</a:t>
            </a:r>
          </a:p>
        </p:txBody>
      </p:sp>
      <p:sp>
        <p:nvSpPr>
          <p:cNvPr id="3" name="Textfeld 2">
            <a:extLst>
              <a:ext uri="{FF2B5EF4-FFF2-40B4-BE49-F238E27FC236}">
                <a16:creationId xmlns:a16="http://schemas.microsoft.com/office/drawing/2014/main" id="{88A818DF-18BE-4D5F-8F2E-8AE3A9A2BA3C}"/>
              </a:ext>
            </a:extLst>
          </p:cNvPr>
          <p:cNvSpPr txBox="1"/>
          <p:nvPr/>
        </p:nvSpPr>
        <p:spPr>
          <a:xfrm>
            <a:off x="2711624" y="5786140"/>
            <a:ext cx="9128760" cy="523220"/>
          </a:xfrm>
          <a:prstGeom prst="rect">
            <a:avLst/>
          </a:prstGeom>
          <a:solidFill>
            <a:srgbClr val="92D050"/>
          </a:solidFill>
        </p:spPr>
        <p:txBody>
          <a:bodyPr wrap="square" rtlCol="0">
            <a:spAutoFit/>
          </a:bodyPr>
          <a:lstStyle/>
          <a:p>
            <a:r>
              <a:rPr lang="de-DE" sz="2800" dirty="0"/>
              <a:t>Lösung: Anonymisieren</a:t>
            </a:r>
            <a:endParaRPr lang="de-CH" sz="2800" dirty="0"/>
          </a:p>
        </p:txBody>
      </p:sp>
    </p:spTree>
    <p:extLst>
      <p:ext uri="{BB962C8B-B14F-4D97-AF65-F5344CB8AC3E}">
        <p14:creationId xmlns:p14="http://schemas.microsoft.com/office/powerpoint/2010/main" val="423261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DE" altLang="de-DE" dirty="0"/>
              <a:t>3</a:t>
            </a:r>
            <a:r>
              <a:rPr lang="de-CH" altLang="de-DE" dirty="0"/>
              <a:t>. Arbeitsplatz ist sauber</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483065"/>
            <a:ext cx="8773160" cy="4928086"/>
          </a:xfrm>
        </p:spPr>
        <p:txBody>
          <a:bodyPr/>
          <a:lstStyle/>
          <a:p>
            <a:pPr marL="800100" indent="-457200" eaLnBrk="1" hangingPunct="1">
              <a:buFont typeface="Arial" panose="020B0604020202020204" pitchFamily="34" charset="0"/>
              <a:buChar char="•"/>
            </a:pPr>
            <a:r>
              <a:rPr lang="de-DE" altLang="de-DE" sz="2800" dirty="0">
                <a:sym typeface="Wingdings" panose="05000000000000000000" pitchFamily="2" charset="2"/>
              </a:rPr>
              <a:t>Offen herumliegende Informationen sind wie ein unsauberer Arbeitsplatz  Sicherheitsrisiko</a:t>
            </a:r>
            <a:endParaRPr lang="de-DE" altLang="de-DE" sz="2400" dirty="0">
              <a:sym typeface="Wingdings" panose="05000000000000000000" pitchFamily="2" charset="2"/>
            </a:endParaRPr>
          </a:p>
          <a:p>
            <a:pPr marL="1085850" lvl="1" indent="-342900" eaLnBrk="1" hangingPunct="1">
              <a:buFont typeface="Wingdings" panose="05000000000000000000" pitchFamily="2" charset="2"/>
              <a:buChar char="à"/>
            </a:pPr>
            <a:endParaRPr lang="de-DE" altLang="de-DE" sz="2400" dirty="0">
              <a:sym typeface="Wingdings" panose="05000000000000000000" pitchFamily="2" charset="2"/>
            </a:endParaRPr>
          </a:p>
          <a:p>
            <a:pPr marL="1085850" lvl="1" indent="-342900" eaLnBrk="1" hangingPunct="1">
              <a:buFont typeface="Wingdings" panose="05000000000000000000" pitchFamily="2" charset="2"/>
              <a:buChar char="à"/>
            </a:pPr>
            <a:r>
              <a:rPr lang="de-DE" altLang="de-DE" sz="2400" dirty="0">
                <a:sym typeface="Wingdings" panose="05000000000000000000" pitchFamily="2" charset="2"/>
              </a:rPr>
              <a:t>Gilt für den physischen Arbeitsplatz (offene Kundenbestellungen, korrekte Entsorgung)</a:t>
            </a:r>
          </a:p>
          <a:p>
            <a:pPr marL="1085850" lvl="1" indent="-342900" eaLnBrk="1" hangingPunct="1">
              <a:buFont typeface="Wingdings" panose="05000000000000000000" pitchFamily="2" charset="2"/>
              <a:buChar char="à"/>
            </a:pPr>
            <a:r>
              <a:rPr lang="de-DE" altLang="de-DE" sz="2400" dirty="0">
                <a:sym typeface="Wingdings" panose="05000000000000000000" pitchFamily="2" charset="2"/>
              </a:rPr>
              <a:t>Gilt für den digitalen Arbeitsplatz (nicht gesperrter Bildschirm; ungeschützte USB-Sticks)</a:t>
            </a:r>
          </a:p>
          <a:p>
            <a:pPr marL="1085850" lvl="1" indent="-342900" eaLnBrk="1" hangingPunct="1">
              <a:buFont typeface="Wingdings" panose="05000000000000000000" pitchFamily="2" charset="2"/>
              <a:buChar char="à"/>
            </a:pPr>
            <a:r>
              <a:rPr lang="de-DE" altLang="de-DE" sz="2400" dirty="0">
                <a:sym typeface="Wingdings" panose="05000000000000000000" pitchFamily="2" charset="2"/>
              </a:rPr>
              <a:t>Gilt bei jedem Verlassen des Arbeitsplatzes (WC, Pause, </a:t>
            </a:r>
            <a:r>
              <a:rPr lang="de-DE" altLang="de-DE" sz="2400" dirty="0" err="1">
                <a:sym typeface="Wingdings" panose="05000000000000000000" pitchFamily="2" charset="2"/>
              </a:rPr>
              <a:t>etc</a:t>
            </a:r>
            <a:r>
              <a:rPr lang="de-DE" altLang="de-DE" sz="2400" dirty="0">
                <a:sym typeface="Wingdings" panose="05000000000000000000" pitchFamily="2" charset="2"/>
              </a:rPr>
              <a:t>), gilt auch zuhause / unterwegs</a:t>
            </a:r>
          </a:p>
        </p:txBody>
      </p:sp>
      <p:sp>
        <p:nvSpPr>
          <p:cNvPr id="2" name="Textfeld 1">
            <a:extLst>
              <a:ext uri="{FF2B5EF4-FFF2-40B4-BE49-F238E27FC236}">
                <a16:creationId xmlns:a16="http://schemas.microsoft.com/office/drawing/2014/main" id="{9156B465-D3C5-BA86-FE8C-057E402F43A7}"/>
              </a:ext>
            </a:extLst>
          </p:cNvPr>
          <p:cNvSpPr txBox="1"/>
          <p:nvPr/>
        </p:nvSpPr>
        <p:spPr>
          <a:xfrm>
            <a:off x="2717374" y="5422101"/>
            <a:ext cx="9704663" cy="523220"/>
          </a:xfrm>
          <a:prstGeom prst="rect">
            <a:avLst/>
          </a:prstGeom>
          <a:solidFill>
            <a:srgbClr val="92D050"/>
          </a:solidFill>
        </p:spPr>
        <p:txBody>
          <a:bodyPr wrap="square" rtlCol="0">
            <a:spAutoFit/>
          </a:bodyPr>
          <a:lstStyle/>
          <a:p>
            <a:r>
              <a:rPr lang="de-DE" sz="2800" dirty="0"/>
              <a:t>Lösung: Schulungen / Sensibilisierung gegenseitig!</a:t>
            </a:r>
            <a:endParaRPr lang="de-CH" sz="2800" dirty="0"/>
          </a:p>
        </p:txBody>
      </p:sp>
    </p:spTree>
    <p:extLst>
      <p:ext uri="{BB962C8B-B14F-4D97-AF65-F5344CB8AC3E}">
        <p14:creationId xmlns:p14="http://schemas.microsoft.com/office/powerpoint/2010/main" val="1507740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3626024" y="1615296"/>
            <a:ext cx="8977456" cy="1143000"/>
          </a:xfrm>
        </p:spPr>
        <p:txBody>
          <a:bodyPr/>
          <a:lstStyle/>
          <a:p>
            <a:pPr algn="l" eaLnBrk="1" hangingPunct="1"/>
            <a:r>
              <a:rPr lang="de-DE" altLang="de-DE" dirty="0"/>
              <a:t>Diskussion &amp; Fragen</a:t>
            </a:r>
            <a:br>
              <a:rPr lang="de-DE" altLang="de-DE" dirty="0"/>
            </a:br>
            <a:br>
              <a:rPr lang="de-DE" altLang="de-DE" dirty="0"/>
            </a:br>
            <a:br>
              <a:rPr lang="de-DE" altLang="de-DE" dirty="0"/>
            </a:br>
            <a:br>
              <a:rPr lang="de-DE" altLang="de-DE" dirty="0"/>
            </a:br>
            <a:r>
              <a:rPr lang="de-DE" altLang="de-DE" dirty="0"/>
              <a:t>Dr. Hans R. Schibli</a:t>
            </a:r>
            <a:br>
              <a:rPr lang="de-DE" altLang="de-DE" dirty="0"/>
            </a:br>
            <a:r>
              <a:rPr lang="de-DE" altLang="de-DE" sz="2400" dirty="0">
                <a:hlinkClick r:id="rId3"/>
              </a:rPr>
              <a:t>h.schibli@agv.ch</a:t>
            </a:r>
            <a:br>
              <a:rPr lang="de-DE" altLang="de-DE" sz="2400" dirty="0"/>
            </a:br>
            <a:r>
              <a:rPr lang="de-DE" altLang="de-DE" sz="2400" dirty="0">
                <a:hlinkClick r:id="rId4"/>
              </a:rPr>
              <a:t>hans.r.schibli@schibli-partner.ch</a:t>
            </a:r>
            <a:r>
              <a:rPr lang="de-DE" altLang="de-DE" sz="2400" dirty="0"/>
              <a:t> </a:t>
            </a:r>
            <a:endParaRPr lang="de-CH" altLang="de-DE" sz="2400" dirty="0"/>
          </a:p>
        </p:txBody>
      </p:sp>
      <p:sp>
        <p:nvSpPr>
          <p:cNvPr id="4" name="Inhaltsplatzhalter 3">
            <a:extLst>
              <a:ext uri="{FF2B5EF4-FFF2-40B4-BE49-F238E27FC236}">
                <a16:creationId xmlns:a16="http://schemas.microsoft.com/office/drawing/2014/main" id="{8814BA5D-1C02-28C6-0FA1-82146CA71A6B}"/>
              </a:ext>
            </a:extLst>
          </p:cNvPr>
          <p:cNvSpPr>
            <a:spLocks noGrp="1"/>
          </p:cNvSpPr>
          <p:nvPr>
            <p:ph idx="1"/>
          </p:nvPr>
        </p:nvSpPr>
        <p:spPr/>
        <p:txBody>
          <a:bodyPr/>
          <a:lstStyle/>
          <a:p>
            <a:pPr marL="0" indent="0">
              <a:buNone/>
            </a:pPr>
            <a:r>
              <a:rPr lang="de-DE" dirty="0"/>
              <a:t> </a:t>
            </a:r>
            <a:endParaRPr lang="de-CH" dirty="0"/>
          </a:p>
        </p:txBody>
      </p:sp>
    </p:spTree>
    <p:extLst>
      <p:ext uri="{BB962C8B-B14F-4D97-AF65-F5344CB8AC3E}">
        <p14:creationId xmlns:p14="http://schemas.microsoft.com/office/powerpoint/2010/main" val="1199501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Anwendungsbereich</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517571"/>
            <a:ext cx="8773160" cy="4653765"/>
          </a:xfrm>
        </p:spPr>
        <p:txBody>
          <a:bodyPr/>
          <a:lstStyle/>
          <a:p>
            <a:pPr marL="800100" indent="-457200" eaLnBrk="1" hangingPunct="1">
              <a:buFont typeface="Arial" panose="020B0604020202020204" pitchFamily="34" charset="0"/>
              <a:buChar char="•"/>
            </a:pPr>
            <a:r>
              <a:rPr lang="de-DE" altLang="de-DE" sz="2800" dirty="0">
                <a:sym typeface="Wingdings" panose="05000000000000000000" pitchFamily="2" charset="2"/>
              </a:rPr>
              <a:t>Bearbeitung von Personendaten von natürlichen Personen</a:t>
            </a:r>
          </a:p>
          <a:p>
            <a:pPr marL="1200150" lvl="1" indent="-457200" eaLnBrk="1" hangingPunct="1">
              <a:buFont typeface="Arial" panose="020B0604020202020204" pitchFamily="34" charset="0"/>
              <a:buChar char="•"/>
            </a:pPr>
            <a:r>
              <a:rPr lang="de-DE" altLang="de-DE" sz="2400" dirty="0">
                <a:sym typeface="Wingdings" panose="05000000000000000000" pitchFamily="2" charset="2"/>
              </a:rPr>
              <a:t>Daten von AG, GmbH, Vereinen und Stiftungen sind aus DSG-Sicht nicht problematisch.</a:t>
            </a:r>
          </a:p>
          <a:p>
            <a:pPr marL="800100" indent="-457200" eaLnBrk="1" hangingPunct="1">
              <a:buFont typeface="Arial" panose="020B0604020202020204" pitchFamily="34" charset="0"/>
              <a:buChar char="•"/>
            </a:pPr>
            <a:r>
              <a:rPr lang="de-DE" altLang="de-DE" sz="2800" dirty="0">
                <a:sym typeface="Wingdings" panose="05000000000000000000" pitchFamily="2" charset="2"/>
              </a:rPr>
              <a:t>Bearbeitung durch uns alle (ausser als Private)</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Einzelfirmen</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AG, GmbH, Genossenschaften, Kollektiv- und Kommanditgesellschaften</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Vereine, Verbände, Stiftungen</a:t>
            </a:r>
          </a:p>
          <a:p>
            <a:pPr marL="800100" indent="-457200" eaLnBrk="1" hangingPunct="1">
              <a:buFont typeface="Arial" panose="020B0604020202020204" pitchFamily="34" charset="0"/>
              <a:buChar char="•"/>
            </a:pPr>
            <a:r>
              <a:rPr lang="de-DE" altLang="de-DE" sz="2800" dirty="0">
                <a:sym typeface="Wingdings" panose="05000000000000000000" pitchFamily="2" charset="2"/>
              </a:rPr>
              <a:t>Relevante Artikel im DSG und DSV</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Art. 5 – 13 (Art. 14 – 18 nur bei Auslandsbezug) DSG</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Art. 19 – 32 sowie Art. 60 – 66 DSG</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Art. 1 – 24 DSV</a:t>
            </a:r>
          </a:p>
          <a:p>
            <a:pPr lvl="1" indent="0" eaLnBrk="1" hangingPunct="1">
              <a:buNone/>
            </a:pPr>
            <a:endParaRPr lang="de-DE" altLang="de-DE" sz="2000" dirty="0">
              <a:sym typeface="Wingdings" panose="05000000000000000000" pitchFamily="2" charset="2"/>
            </a:endParaRPr>
          </a:p>
        </p:txBody>
      </p:sp>
    </p:spTree>
    <p:extLst>
      <p:ext uri="{BB962C8B-B14F-4D97-AF65-F5344CB8AC3E}">
        <p14:creationId xmlns:p14="http://schemas.microsoft.com/office/powerpoint/2010/main" val="252460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Grundsätze (Art. 6)</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655595"/>
            <a:ext cx="9276080" cy="4653765"/>
          </a:xfrm>
        </p:spPr>
        <p:txBody>
          <a:bodyPr/>
          <a:lstStyle/>
          <a:p>
            <a:pPr marL="800100" indent="-457200" eaLnBrk="1" hangingPunct="1">
              <a:buFont typeface="Arial" panose="020B0604020202020204" pitchFamily="34" charset="0"/>
              <a:buChar char="•"/>
            </a:pPr>
            <a:r>
              <a:rPr lang="de-DE" altLang="de-DE" sz="2800" dirty="0" err="1">
                <a:sym typeface="Wingdings" panose="05000000000000000000" pitchFamily="2" charset="2"/>
              </a:rPr>
              <a:t>Rechtmässige</a:t>
            </a:r>
            <a:r>
              <a:rPr lang="de-DE" altLang="de-DE" sz="2800" dirty="0">
                <a:sym typeface="Wingdings" panose="05000000000000000000" pitchFamily="2" charset="2"/>
              </a:rPr>
              <a:t> Bearbeitung erlaubt (Vertrag, Gesetz, Einwilligung)</a:t>
            </a:r>
          </a:p>
          <a:p>
            <a:pPr marL="800100" indent="-457200" eaLnBrk="1" hangingPunct="1">
              <a:buFont typeface="Arial" panose="020B0604020202020204" pitchFamily="34" charset="0"/>
              <a:buChar char="•"/>
            </a:pPr>
            <a:r>
              <a:rPr lang="de-DE" altLang="de-DE" sz="2800" dirty="0">
                <a:sym typeface="Wingdings" panose="05000000000000000000" pitchFamily="2" charset="2"/>
              </a:rPr>
              <a:t>Zweckorientierung</a:t>
            </a:r>
          </a:p>
          <a:p>
            <a:pPr marL="800100" indent="-457200" eaLnBrk="1" hangingPunct="1">
              <a:buFont typeface="Arial" panose="020B0604020202020204" pitchFamily="34" charset="0"/>
              <a:buChar char="•"/>
            </a:pPr>
            <a:r>
              <a:rPr lang="de-DE" altLang="de-DE" sz="2800" dirty="0" err="1">
                <a:sym typeface="Wingdings" panose="05000000000000000000" pitchFamily="2" charset="2"/>
              </a:rPr>
              <a:t>Verhältnismässigkeitsprinzip</a:t>
            </a:r>
            <a:endParaRPr lang="de-DE" altLang="de-DE" sz="2800" dirty="0">
              <a:sym typeface="Wingdings" panose="05000000000000000000" pitchFamily="2" charset="2"/>
            </a:endParaRPr>
          </a:p>
          <a:p>
            <a:pPr marL="800100" indent="-457200" eaLnBrk="1" hangingPunct="1">
              <a:buFont typeface="Arial" panose="020B0604020202020204" pitchFamily="34" charset="0"/>
              <a:buChar char="•"/>
            </a:pPr>
            <a:r>
              <a:rPr lang="de-DE" altLang="de-DE" sz="2800" dirty="0">
                <a:sym typeface="Wingdings" panose="05000000000000000000" pitchFamily="2" charset="2"/>
              </a:rPr>
              <a:t>Vernichtung/Anonymisierung wenn Zweck erreicht</a:t>
            </a: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lvl="1" indent="0" eaLnBrk="1" hangingPunct="1">
              <a:buNone/>
            </a:pPr>
            <a:endParaRPr lang="de-DE" altLang="de-DE" sz="2000" dirty="0">
              <a:sym typeface="Wingdings" panose="05000000000000000000" pitchFamily="2" charset="2"/>
            </a:endParaRPr>
          </a:p>
        </p:txBody>
      </p:sp>
    </p:spTree>
    <p:extLst>
      <p:ext uri="{BB962C8B-B14F-4D97-AF65-F5344CB8AC3E}">
        <p14:creationId xmlns:p14="http://schemas.microsoft.com/office/powerpoint/2010/main" val="2007543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Strafandrohungen</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655595"/>
            <a:ext cx="8773160" cy="4653765"/>
          </a:xfrm>
        </p:spPr>
        <p:txBody>
          <a:bodyPr/>
          <a:lstStyle/>
          <a:p>
            <a:pPr marL="800100" indent="-457200" eaLnBrk="1" hangingPunct="1">
              <a:buFont typeface="Arial" panose="020B0604020202020204" pitchFamily="34" charset="0"/>
              <a:buChar char="•"/>
            </a:pPr>
            <a:r>
              <a:rPr lang="de-DE" altLang="de-DE" sz="2800" dirty="0"/>
              <a:t>Busse bis CHF 250‘000</a:t>
            </a:r>
          </a:p>
          <a:p>
            <a:pPr marL="800100" indent="-457200" eaLnBrk="1" hangingPunct="1">
              <a:buFont typeface="Arial" panose="020B0604020202020204" pitchFamily="34" charset="0"/>
              <a:buChar char="•"/>
            </a:pPr>
            <a:r>
              <a:rPr lang="de-DE" altLang="de-DE" sz="2800" dirty="0">
                <a:sym typeface="Wingdings" panose="05000000000000000000" pitchFamily="2" charset="2"/>
              </a:rPr>
              <a:t>vorsätzlich</a:t>
            </a:r>
          </a:p>
          <a:p>
            <a:pPr marL="800100" indent="-457200" eaLnBrk="1" hangingPunct="1">
              <a:buFont typeface="Arial" panose="020B0604020202020204" pitchFamily="34" charset="0"/>
              <a:buChar char="•"/>
            </a:pPr>
            <a:r>
              <a:rPr lang="de-DE" altLang="de-DE" sz="2800" dirty="0">
                <a:sym typeface="Wingdings" panose="05000000000000000000" pitchFamily="2" charset="2"/>
              </a:rPr>
              <a:t>auf Antrag (3 Monate ab Kenntnis vom „Täter“).</a:t>
            </a:r>
          </a:p>
          <a:p>
            <a:pPr marL="800100" indent="-457200" eaLnBrk="1" hangingPunct="1">
              <a:buFont typeface="Arial" panose="020B0604020202020204" pitchFamily="34" charset="0"/>
              <a:buChar char="•"/>
            </a:pPr>
            <a:r>
              <a:rPr lang="de-DE" altLang="de-DE" sz="2800" dirty="0">
                <a:sym typeface="Wingdings" panose="05000000000000000000" pitchFamily="2" charset="2"/>
              </a:rPr>
              <a:t>Bis zu CHF 50‘000 kann der Geschäftsbetrieb anstelle der Chefs/Verantwortlichen verurteilt werden. </a:t>
            </a:r>
          </a:p>
          <a:p>
            <a:pPr marL="800100" indent="-457200" eaLnBrk="1" hangingPunct="1">
              <a:buFont typeface="Arial" panose="020B0604020202020204" pitchFamily="34" charset="0"/>
              <a:buChar char="•"/>
            </a:pPr>
            <a:r>
              <a:rPr lang="de-DE" altLang="de-DE" sz="2800" dirty="0">
                <a:sym typeface="Wingdings" panose="05000000000000000000" pitchFamily="2" charset="2"/>
              </a:rPr>
              <a:t>Strafverfolgung: 5 Jahre</a:t>
            </a:r>
          </a:p>
        </p:txBody>
      </p:sp>
      <p:sp>
        <p:nvSpPr>
          <p:cNvPr id="3" name="Textfeld 2">
            <a:extLst>
              <a:ext uri="{FF2B5EF4-FFF2-40B4-BE49-F238E27FC236}">
                <a16:creationId xmlns:a16="http://schemas.microsoft.com/office/drawing/2014/main" id="{88A818DF-18BE-4D5F-8F2E-8AE3A9A2BA3C}"/>
              </a:ext>
            </a:extLst>
          </p:cNvPr>
          <p:cNvSpPr txBox="1"/>
          <p:nvPr/>
        </p:nvSpPr>
        <p:spPr>
          <a:xfrm>
            <a:off x="2711624" y="5195981"/>
            <a:ext cx="9128760" cy="1384995"/>
          </a:xfrm>
          <a:prstGeom prst="rect">
            <a:avLst/>
          </a:prstGeom>
          <a:solidFill>
            <a:srgbClr val="92D050"/>
          </a:solidFill>
        </p:spPr>
        <p:txBody>
          <a:bodyPr wrap="square" rtlCol="0">
            <a:spAutoFit/>
          </a:bodyPr>
          <a:lstStyle/>
          <a:p>
            <a:r>
              <a:rPr lang="de-DE" sz="2800" dirty="0"/>
              <a:t>Lösung: 	Datenschutz ernst nehmen, nicht</a:t>
            </a:r>
          </a:p>
          <a:p>
            <a:r>
              <a:rPr lang="de-DE" sz="2800" dirty="0"/>
              <a:t>		hyperventilieren</a:t>
            </a:r>
          </a:p>
          <a:p>
            <a:r>
              <a:rPr lang="de-DE" sz="2800" dirty="0"/>
              <a:t>		Fahrlässiges Handeln ist nicht strafbar</a:t>
            </a:r>
            <a:endParaRPr lang="de-CH" sz="2800" dirty="0"/>
          </a:p>
        </p:txBody>
      </p:sp>
    </p:spTree>
    <p:extLst>
      <p:ext uri="{BB962C8B-B14F-4D97-AF65-F5344CB8AC3E}">
        <p14:creationId xmlns:p14="http://schemas.microsoft.com/office/powerpoint/2010/main" val="3385596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Grundregeln für Geschäfte</a:t>
            </a:r>
          </a:p>
        </p:txBody>
      </p:sp>
    </p:spTree>
    <p:extLst>
      <p:ext uri="{BB962C8B-B14F-4D97-AF65-F5344CB8AC3E}">
        <p14:creationId xmlns:p14="http://schemas.microsoft.com/office/powerpoint/2010/main" val="655970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Pflichten für KMU (1)</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3000" y="1534826"/>
            <a:ext cx="9508706" cy="4653765"/>
          </a:xfrm>
        </p:spPr>
        <p:txBody>
          <a:bodyPr/>
          <a:lstStyle/>
          <a:p>
            <a:pPr marL="800100" indent="-457200" eaLnBrk="1" hangingPunct="1">
              <a:buFont typeface="Arial" panose="020B0604020202020204" pitchFamily="34" charset="0"/>
              <a:buChar char="•"/>
            </a:pPr>
            <a:r>
              <a:rPr lang="de-DE" altLang="de-DE" sz="2800" dirty="0">
                <a:sym typeface="Wingdings" panose="05000000000000000000" pitchFamily="2" charset="2"/>
              </a:rPr>
              <a:t>Verwendung Daten nur für den Zweck und solange Zweck besteht (</a:t>
            </a:r>
            <a:r>
              <a:rPr lang="de-DE" altLang="de-DE" sz="2800" dirty="0" err="1">
                <a:sym typeface="Wingdings" panose="05000000000000000000" pitchFamily="2" charset="2"/>
              </a:rPr>
              <a:t>rechtmässige</a:t>
            </a:r>
            <a:r>
              <a:rPr lang="de-DE" altLang="de-DE" sz="2800" dirty="0">
                <a:sym typeface="Wingdings" panose="05000000000000000000" pitchFamily="2" charset="2"/>
              </a:rPr>
              <a:t> Verwendung)</a:t>
            </a: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lvl="1" indent="0" eaLnBrk="1" hangingPunct="1">
              <a:buNone/>
            </a:pPr>
            <a:endParaRPr lang="de-DE" altLang="de-DE" sz="2400" dirty="0">
              <a:solidFill>
                <a:srgbClr val="00B050"/>
              </a:solidFill>
              <a:sym typeface="Wingdings" panose="05000000000000000000" pitchFamily="2" charset="2"/>
            </a:endParaRPr>
          </a:p>
        </p:txBody>
      </p:sp>
      <p:sp>
        <p:nvSpPr>
          <p:cNvPr id="4" name="Textfeld 3">
            <a:extLst>
              <a:ext uri="{FF2B5EF4-FFF2-40B4-BE49-F238E27FC236}">
                <a16:creationId xmlns:a16="http://schemas.microsoft.com/office/drawing/2014/main" id="{E9C3514D-B316-0839-0FC1-0AD9F81D5625}"/>
              </a:ext>
            </a:extLst>
          </p:cNvPr>
          <p:cNvSpPr txBox="1"/>
          <p:nvPr/>
        </p:nvSpPr>
        <p:spPr>
          <a:xfrm>
            <a:off x="2848173" y="2647864"/>
            <a:ext cx="9128760" cy="523220"/>
          </a:xfrm>
          <a:prstGeom prst="rect">
            <a:avLst/>
          </a:prstGeom>
          <a:solidFill>
            <a:srgbClr val="92D050"/>
          </a:solidFill>
        </p:spPr>
        <p:txBody>
          <a:bodyPr wrap="square" rtlCol="0">
            <a:spAutoFit/>
          </a:bodyPr>
          <a:lstStyle/>
          <a:p>
            <a:r>
              <a:rPr lang="de-DE" sz="2800" dirty="0"/>
              <a:t>Lösung: Datenschutzweisung (Muster-Beilage)</a:t>
            </a:r>
            <a:endParaRPr lang="de-CH" sz="2800" dirty="0"/>
          </a:p>
        </p:txBody>
      </p:sp>
    </p:spTree>
    <p:extLst>
      <p:ext uri="{BB962C8B-B14F-4D97-AF65-F5344CB8AC3E}">
        <p14:creationId xmlns:p14="http://schemas.microsoft.com/office/powerpoint/2010/main" val="2742711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Pflichten für KMU (2)</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412999" y="1810872"/>
            <a:ext cx="9629475" cy="4653765"/>
          </a:xfrm>
        </p:spPr>
        <p:txBody>
          <a:bodyPr/>
          <a:lstStyle/>
          <a:p>
            <a:pPr marL="800100" indent="-457200" eaLnBrk="1" hangingPunct="1">
              <a:buFont typeface="Arial" panose="020B0604020202020204" pitchFamily="34" charset="0"/>
              <a:buChar char="•"/>
            </a:pPr>
            <a:r>
              <a:rPr lang="de-DE" altLang="de-DE" sz="2800" dirty="0">
                <a:sym typeface="Wingdings" panose="05000000000000000000" pitchFamily="2" charset="2"/>
              </a:rPr>
              <a:t>Korrektheit, Vollständigkeit und Aktualität der Daten</a:t>
            </a:r>
          </a:p>
          <a:p>
            <a:pPr marL="1085850" lvl="1" indent="-342900" eaLnBrk="1" hangingPunct="1">
              <a:buFont typeface="Wingdings" panose="05000000000000000000" pitchFamily="2" charset="2"/>
              <a:buChar char="à"/>
            </a:pPr>
            <a:r>
              <a:rPr lang="de-DE" altLang="de-DE" sz="2400" dirty="0">
                <a:sym typeface="Wingdings" panose="05000000000000000000" pitchFamily="2" charset="2"/>
              </a:rPr>
              <a:t>Kundendaten (im eigenen Interesse des KMU)</a:t>
            </a:r>
          </a:p>
          <a:p>
            <a:pPr marL="1085850" lvl="1" indent="-342900" eaLnBrk="1" hangingPunct="1">
              <a:buFont typeface="Wingdings" panose="05000000000000000000" pitchFamily="2" charset="2"/>
              <a:buChar char="à"/>
            </a:pPr>
            <a:endParaRPr lang="de-DE" altLang="de-DE" sz="2400" dirty="0">
              <a:sym typeface="Wingdings" panose="05000000000000000000" pitchFamily="2" charset="2"/>
            </a:endParaRPr>
          </a:p>
          <a:p>
            <a:pPr marL="1085850" lvl="1" indent="-342900" eaLnBrk="1" hangingPunct="1">
              <a:buFont typeface="Wingdings" panose="05000000000000000000" pitchFamily="2" charset="2"/>
              <a:buChar char="à"/>
            </a:pPr>
            <a:endParaRPr lang="de-DE" altLang="de-DE" sz="2400" dirty="0">
              <a:sym typeface="Wingdings" panose="05000000000000000000" pitchFamily="2" charset="2"/>
            </a:endParaRPr>
          </a:p>
          <a:p>
            <a:pPr marL="1085850" lvl="1" indent="-342900" eaLnBrk="1" hangingPunct="1">
              <a:buFont typeface="Wingdings" panose="05000000000000000000" pitchFamily="2" charset="2"/>
              <a:buChar char="à"/>
            </a:pPr>
            <a:endParaRPr lang="de-DE" altLang="de-DE" sz="2400" dirty="0">
              <a:sym typeface="Wingdings" panose="05000000000000000000" pitchFamily="2" charset="2"/>
            </a:endParaRPr>
          </a:p>
          <a:p>
            <a:pPr marL="1085850" lvl="1" indent="-342900" eaLnBrk="1" hangingPunct="1">
              <a:buFont typeface="Wingdings" panose="05000000000000000000" pitchFamily="2" charset="2"/>
              <a:buChar char="à"/>
            </a:pPr>
            <a:r>
              <a:rPr lang="de-DE" altLang="de-DE" sz="2400" dirty="0" err="1">
                <a:sym typeface="Wingdings" panose="05000000000000000000" pitchFamily="2" charset="2"/>
              </a:rPr>
              <a:t>Mitarbeitendendaten</a:t>
            </a:r>
            <a:r>
              <a:rPr lang="de-DE" altLang="de-DE" sz="2400" dirty="0">
                <a:sym typeface="Wingdings" panose="05000000000000000000" pitchFamily="2" charset="2"/>
              </a:rPr>
              <a:t> </a:t>
            </a:r>
          </a:p>
          <a:p>
            <a:pPr marL="800100" indent="-457200" eaLnBrk="1" hangingPunct="1">
              <a:buFont typeface="Arial" panose="020B0604020202020204" pitchFamily="34" charset="0"/>
              <a:buChar char="•"/>
            </a:pPr>
            <a:endParaRPr lang="de-DE" altLang="de-DE" sz="2800" dirty="0">
              <a:sym typeface="Wingdings" panose="05000000000000000000" pitchFamily="2" charset="2"/>
            </a:endParaRPr>
          </a:p>
          <a:p>
            <a:pPr lvl="1" indent="0" eaLnBrk="1" hangingPunct="1">
              <a:buNone/>
            </a:pPr>
            <a:endParaRPr lang="de-DE" altLang="de-DE" sz="2400" dirty="0">
              <a:solidFill>
                <a:srgbClr val="00B050"/>
              </a:solidFill>
              <a:sym typeface="Wingdings" panose="05000000000000000000" pitchFamily="2" charset="2"/>
            </a:endParaRPr>
          </a:p>
        </p:txBody>
      </p:sp>
      <p:sp>
        <p:nvSpPr>
          <p:cNvPr id="4" name="Textfeld 3">
            <a:extLst>
              <a:ext uri="{FF2B5EF4-FFF2-40B4-BE49-F238E27FC236}">
                <a16:creationId xmlns:a16="http://schemas.microsoft.com/office/drawing/2014/main" id="{E9C3514D-B316-0839-0FC1-0AD9F81D5625}"/>
              </a:ext>
            </a:extLst>
          </p:cNvPr>
          <p:cNvSpPr txBox="1"/>
          <p:nvPr/>
        </p:nvSpPr>
        <p:spPr>
          <a:xfrm>
            <a:off x="3233181" y="4545679"/>
            <a:ext cx="9128760" cy="523220"/>
          </a:xfrm>
          <a:prstGeom prst="rect">
            <a:avLst/>
          </a:prstGeom>
          <a:solidFill>
            <a:srgbClr val="92D050"/>
          </a:solidFill>
        </p:spPr>
        <p:txBody>
          <a:bodyPr wrap="square" rtlCol="0">
            <a:spAutoFit/>
          </a:bodyPr>
          <a:lstStyle/>
          <a:p>
            <a:r>
              <a:rPr lang="de-DE" sz="2800" dirty="0"/>
              <a:t>Lösung: In Arbeitsvertrag Klausel aufnehmen (Beilage)</a:t>
            </a:r>
            <a:endParaRPr lang="de-CH" sz="2800" dirty="0"/>
          </a:p>
        </p:txBody>
      </p:sp>
      <p:sp>
        <p:nvSpPr>
          <p:cNvPr id="3" name="Textfeld 2">
            <a:extLst>
              <a:ext uri="{FF2B5EF4-FFF2-40B4-BE49-F238E27FC236}">
                <a16:creationId xmlns:a16="http://schemas.microsoft.com/office/drawing/2014/main" id="{6F1E1BFA-81A7-D918-AF37-AD6D6C27B4E7}"/>
              </a:ext>
            </a:extLst>
          </p:cNvPr>
          <p:cNvSpPr txBox="1"/>
          <p:nvPr/>
        </p:nvSpPr>
        <p:spPr>
          <a:xfrm>
            <a:off x="3233181" y="2817962"/>
            <a:ext cx="9128760" cy="954107"/>
          </a:xfrm>
          <a:prstGeom prst="rect">
            <a:avLst/>
          </a:prstGeom>
          <a:solidFill>
            <a:srgbClr val="92D050"/>
          </a:solidFill>
        </p:spPr>
        <p:txBody>
          <a:bodyPr wrap="square" rtlCol="0">
            <a:spAutoFit/>
          </a:bodyPr>
          <a:lstStyle/>
          <a:p>
            <a:r>
              <a:rPr lang="de-DE" sz="2800" dirty="0"/>
              <a:t>Lösung: 	Datenschutzweisung (Muster-Beilage)</a:t>
            </a:r>
          </a:p>
          <a:p>
            <a:r>
              <a:rPr lang="de-DE" sz="2800" dirty="0"/>
              <a:t>		ev. Ernennung Datenschutzbeauftragter</a:t>
            </a:r>
            <a:endParaRPr lang="de-CH" sz="2800" dirty="0"/>
          </a:p>
        </p:txBody>
      </p:sp>
    </p:spTree>
    <p:extLst>
      <p:ext uri="{BB962C8B-B14F-4D97-AF65-F5344CB8AC3E}">
        <p14:creationId xmlns:p14="http://schemas.microsoft.com/office/powerpoint/2010/main" val="3515968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2">
            <a:extLst>
              <a:ext uri="{FF2B5EF4-FFF2-40B4-BE49-F238E27FC236}">
                <a16:creationId xmlns:a16="http://schemas.microsoft.com/office/drawing/2014/main" id="{5DBCC43B-E5DD-41D3-BB0A-ADE8ED133E1C}"/>
              </a:ext>
            </a:extLst>
          </p:cNvPr>
          <p:cNvSpPr>
            <a:spLocks noGrp="1" noChangeArrowheads="1"/>
          </p:cNvSpPr>
          <p:nvPr>
            <p:ph type="title"/>
          </p:nvPr>
        </p:nvSpPr>
        <p:spPr>
          <a:xfrm>
            <a:off x="2711624" y="381000"/>
            <a:ext cx="8977456" cy="1143000"/>
          </a:xfrm>
        </p:spPr>
        <p:txBody>
          <a:bodyPr/>
          <a:lstStyle/>
          <a:p>
            <a:pPr algn="l" eaLnBrk="1" hangingPunct="1"/>
            <a:r>
              <a:rPr lang="de-CH" altLang="de-DE" dirty="0"/>
              <a:t>Pflichten für KMU (3)</a:t>
            </a:r>
          </a:p>
        </p:txBody>
      </p:sp>
      <p:sp>
        <p:nvSpPr>
          <p:cNvPr id="114693" name="Rectangle 3">
            <a:extLst>
              <a:ext uri="{FF2B5EF4-FFF2-40B4-BE49-F238E27FC236}">
                <a16:creationId xmlns:a16="http://schemas.microsoft.com/office/drawing/2014/main" id="{E137224C-BAAC-4522-8F40-BB13B09FECF0}"/>
              </a:ext>
            </a:extLst>
          </p:cNvPr>
          <p:cNvSpPr>
            <a:spLocks noGrp="1" noChangeArrowheads="1"/>
          </p:cNvSpPr>
          <p:nvPr>
            <p:ph type="body" idx="1"/>
          </p:nvPr>
        </p:nvSpPr>
        <p:spPr>
          <a:xfrm>
            <a:off x="2385614" y="1710941"/>
            <a:ext cx="9629475" cy="4653765"/>
          </a:xfrm>
        </p:spPr>
        <p:txBody>
          <a:bodyPr/>
          <a:lstStyle/>
          <a:p>
            <a:pPr marL="800100" indent="-457200" eaLnBrk="1" hangingPunct="1">
              <a:buFont typeface="Arial" panose="020B0604020202020204" pitchFamily="34" charset="0"/>
              <a:buChar char="•"/>
            </a:pPr>
            <a:r>
              <a:rPr lang="de-DE" altLang="de-DE" sz="2800" dirty="0">
                <a:sym typeface="Wingdings" panose="05000000000000000000" pitchFamily="2" charset="2"/>
              </a:rPr>
              <a:t>Organisation der Datenbearbeitung, nach Stand der Technik und verhältnismässig (Art. 7 DSG; Art. 3 DSV)</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Vertraulichkeit (Zugriffskontrolle Zugangskontrolle, Benutzerkontrolle)</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Verfügbarkeit ( Datenträger, Speicher, Wiederherstellung, etc.)</a:t>
            </a:r>
          </a:p>
          <a:p>
            <a:pPr marL="1200150" lvl="1" indent="-457200" eaLnBrk="1" hangingPunct="1">
              <a:buFont typeface="Arial" panose="020B0604020202020204" pitchFamily="34" charset="0"/>
              <a:buChar char="•"/>
            </a:pPr>
            <a:r>
              <a:rPr lang="de-DE" altLang="de-DE" sz="2000" dirty="0">
                <a:sym typeface="Wingdings" panose="05000000000000000000" pitchFamily="2" charset="2"/>
              </a:rPr>
              <a:t>Nachvollziehbarkeit</a:t>
            </a:r>
          </a:p>
          <a:p>
            <a:pPr lvl="1" indent="0" eaLnBrk="1" hangingPunct="1">
              <a:buNone/>
            </a:pPr>
            <a:endParaRPr lang="de-DE" altLang="de-DE" sz="2400" dirty="0">
              <a:solidFill>
                <a:srgbClr val="00B050"/>
              </a:solidFill>
              <a:sym typeface="Wingdings" panose="05000000000000000000" pitchFamily="2" charset="2"/>
            </a:endParaRPr>
          </a:p>
        </p:txBody>
      </p:sp>
      <p:sp>
        <p:nvSpPr>
          <p:cNvPr id="2" name="Textfeld 1">
            <a:extLst>
              <a:ext uri="{FF2B5EF4-FFF2-40B4-BE49-F238E27FC236}">
                <a16:creationId xmlns:a16="http://schemas.microsoft.com/office/drawing/2014/main" id="{35EED57B-AA28-71F1-FAAF-657420DA6E0D}"/>
              </a:ext>
            </a:extLst>
          </p:cNvPr>
          <p:cNvSpPr txBox="1"/>
          <p:nvPr/>
        </p:nvSpPr>
        <p:spPr>
          <a:xfrm>
            <a:off x="2711624" y="3814010"/>
            <a:ext cx="9128760" cy="3108543"/>
          </a:xfrm>
          <a:prstGeom prst="rect">
            <a:avLst/>
          </a:prstGeom>
          <a:solidFill>
            <a:srgbClr val="92D050"/>
          </a:solidFill>
        </p:spPr>
        <p:txBody>
          <a:bodyPr wrap="square" rtlCol="0">
            <a:spAutoFit/>
          </a:bodyPr>
          <a:lstStyle/>
          <a:p>
            <a:r>
              <a:rPr lang="de-DE" sz="2800" dirty="0"/>
              <a:t>Lösung: wird automatisch gemacht. Zudem </a:t>
            </a:r>
          </a:p>
          <a:p>
            <a:pPr marL="457200" indent="-457200">
              <a:buFontTx/>
              <a:buChar char="-"/>
            </a:pPr>
            <a:r>
              <a:rPr lang="de-DE" sz="2800" dirty="0"/>
              <a:t>Verschwiegenheitspflicht in Arbeitsvertrag (Beilage)</a:t>
            </a:r>
          </a:p>
          <a:p>
            <a:pPr marL="457200" indent="-457200">
              <a:buFontTx/>
              <a:buChar char="-"/>
            </a:pPr>
            <a:r>
              <a:rPr lang="de-DE" sz="2800" dirty="0"/>
              <a:t>Datenschutzweisung (Muster-Beilage)</a:t>
            </a:r>
            <a:endParaRPr lang="de-CH" sz="2800" dirty="0"/>
          </a:p>
          <a:p>
            <a:pPr marL="457200" indent="-457200">
              <a:buFontTx/>
              <a:buChar char="-"/>
            </a:pPr>
            <a:r>
              <a:rPr lang="de-DE" sz="2800" dirty="0"/>
              <a:t>Schulung Mitarbeitende (</a:t>
            </a:r>
            <a:r>
              <a:rPr lang="de-DE" sz="2800" dirty="0" err="1"/>
              <a:t>regelmässig</a:t>
            </a:r>
            <a:r>
              <a:rPr lang="de-DE" sz="2800" dirty="0"/>
              <a:t>)</a:t>
            </a:r>
          </a:p>
          <a:p>
            <a:pPr marL="457200" indent="-457200">
              <a:buFontTx/>
              <a:buChar char="-"/>
            </a:pPr>
            <a:r>
              <a:rPr lang="de-DE" sz="2800" dirty="0"/>
              <a:t>Delegation an Schlüsselverantwortlicher</a:t>
            </a:r>
          </a:p>
          <a:p>
            <a:pPr marL="457200" indent="-457200">
              <a:buFontTx/>
              <a:buChar char="-"/>
            </a:pPr>
            <a:r>
              <a:rPr lang="de-DE" sz="2800" dirty="0"/>
              <a:t>Delegation an IT-Unternehmen / Software, wenn Probleme </a:t>
            </a:r>
            <a:r>
              <a:rPr lang="de-DE" sz="2800" dirty="0">
                <a:sym typeface="Wingdings" panose="05000000000000000000" pitchFamily="2" charset="2"/>
              </a:rPr>
              <a:t> Meldung an EDÖB</a:t>
            </a:r>
            <a:endParaRPr lang="de-DE" sz="2800" dirty="0"/>
          </a:p>
        </p:txBody>
      </p:sp>
    </p:spTree>
    <p:extLst>
      <p:ext uri="{BB962C8B-B14F-4D97-AF65-F5344CB8AC3E}">
        <p14:creationId xmlns:p14="http://schemas.microsoft.com/office/powerpoint/2010/main" val="3421233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Standarddesign">
  <a:themeElements>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enutzerdefiniert 1">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4128</Words>
  <Application>Microsoft Office PowerPoint</Application>
  <PresentationFormat>Breitbild</PresentationFormat>
  <Paragraphs>396</Paragraphs>
  <Slides>22</Slides>
  <Notes>22</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22</vt:i4>
      </vt:variant>
    </vt:vector>
  </HeadingPairs>
  <TitlesOfParts>
    <vt:vector size="27" baseType="lpstr">
      <vt:lpstr>Arial</vt:lpstr>
      <vt:lpstr>Calibri</vt:lpstr>
      <vt:lpstr>Times New Roman</vt:lpstr>
      <vt:lpstr>Wingdings</vt:lpstr>
      <vt:lpstr>1_Standarddesign</vt:lpstr>
      <vt:lpstr>Neues Datenschutzrecht  ab 01.09.2023  </vt:lpstr>
      <vt:lpstr>Inhalt</vt:lpstr>
      <vt:lpstr>Anwendungsbereich</vt:lpstr>
      <vt:lpstr>Grundsätze (Art. 6)</vt:lpstr>
      <vt:lpstr>Strafandrohungen</vt:lpstr>
      <vt:lpstr>Grundregeln für Geschäfte</vt:lpstr>
      <vt:lpstr>Pflichten für KMU (1)</vt:lpstr>
      <vt:lpstr>Pflichten für KMU (2)</vt:lpstr>
      <vt:lpstr>Pflichten für KMU (3)</vt:lpstr>
      <vt:lpstr>Pflichten für KMU (3a) Privacy by Design (Art. 7 Abs. 1)</vt:lpstr>
      <vt:lpstr>Pflichten für KMU (3b) Privacy by Default (Art. 7 Abs. 3)</vt:lpstr>
      <vt:lpstr>Pflichten für KMU (4)</vt:lpstr>
      <vt:lpstr>Pflichten für KMU (5)</vt:lpstr>
      <vt:lpstr>Möglichkeiten</vt:lpstr>
      <vt:lpstr>Auskunftsrecht (Art. 25 DSG)</vt:lpstr>
      <vt:lpstr>Herausgaberecht  (Art. 28 DSG, Art. 16 ff. DSV) </vt:lpstr>
      <vt:lpstr>Grundregeln für Mitarbeitende</vt:lpstr>
      <vt:lpstr>Grundregeln für Mitarbeitende</vt:lpstr>
      <vt:lpstr>1. Schweigen ist Gold</vt:lpstr>
      <vt:lpstr>2. Besprechungen sind vertraulich</vt:lpstr>
      <vt:lpstr>3. Arbeitsplatz ist sauber</vt:lpstr>
      <vt:lpstr>Diskussion &amp; Fragen    Dr. Hans R. Schibli h.schibli@agv.ch hans.r.schibli@schibli-partner.ch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Silvia Läuchli</dc:creator>
  <cp:lastModifiedBy>Schibli Hans R.</cp:lastModifiedBy>
  <cp:revision>129</cp:revision>
  <cp:lastPrinted>2023-09-12T13:19:02Z</cp:lastPrinted>
  <dcterms:created xsi:type="dcterms:W3CDTF">2018-12-18T07:15:39Z</dcterms:created>
  <dcterms:modified xsi:type="dcterms:W3CDTF">2023-09-12T13:19:12Z</dcterms:modified>
</cp:coreProperties>
</file>